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Default Extension="tiff" ContentType="image/tiff"/>
  <Override PartName="/ppt/charts/chart6.xml" ContentType="application/vnd.openxmlformats-officedocument.drawingml.char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52" r:id="rId2"/>
    <p:sldId id="517" r:id="rId3"/>
    <p:sldId id="520" r:id="rId4"/>
    <p:sldId id="505" r:id="rId5"/>
    <p:sldId id="525" r:id="rId6"/>
    <p:sldId id="456" r:id="rId7"/>
    <p:sldId id="468" r:id="rId8"/>
    <p:sldId id="481" r:id="rId9"/>
    <p:sldId id="460" r:id="rId10"/>
    <p:sldId id="504" r:id="rId11"/>
    <p:sldId id="426" r:id="rId12"/>
    <p:sldId id="462" r:id="rId13"/>
    <p:sldId id="482" r:id="rId14"/>
    <p:sldId id="485" r:id="rId15"/>
    <p:sldId id="521" r:id="rId16"/>
    <p:sldId id="522" r:id="rId17"/>
    <p:sldId id="523" r:id="rId18"/>
    <p:sldId id="524" r:id="rId19"/>
    <p:sldId id="487" r:id="rId20"/>
    <p:sldId id="511" r:id="rId21"/>
    <p:sldId id="465" r:id="rId22"/>
    <p:sldId id="451" r:id="rId23"/>
  </p:sldIdLst>
  <p:sldSz cx="9906000" cy="6858000" type="A4"/>
  <p:notesSz cx="6797675" cy="9926638"/>
  <p:defaultTextStyle>
    <a:defPPr>
      <a:defRPr lang="pl-PL"/>
    </a:defPPr>
    <a:lvl1pPr marL="0" algn="l" defTabSz="9526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6333" algn="l" defTabSz="9526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2664" algn="l" defTabSz="9526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28996" algn="l" defTabSz="9526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05326" algn="l" defTabSz="9526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81661" algn="l" defTabSz="9526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57988" algn="l" defTabSz="9526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34325" algn="l" defTabSz="9526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10655" algn="l" defTabSz="95266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67A0"/>
    <a:srgbClr val="C8D7EA"/>
    <a:srgbClr val="ECF1F8"/>
    <a:srgbClr val="F8D8AA"/>
    <a:srgbClr val="E9EFF7"/>
    <a:srgbClr val="53D2FF"/>
    <a:srgbClr val="AD1991"/>
    <a:srgbClr val="E3EBF5"/>
    <a:srgbClr val="911745"/>
    <a:srgbClr val="93157B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4472" autoAdjust="0"/>
    <p:restoredTop sz="94660"/>
  </p:normalViewPr>
  <p:slideViewPr>
    <p:cSldViewPr>
      <p:cViewPr>
        <p:scale>
          <a:sx n="80" d="100"/>
          <a:sy n="80" d="100"/>
        </p:scale>
        <p:origin x="-3108" y="-115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690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zialowy\dysk\dr\DR\DRC\Prezentacje\struktura%20MSP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dzialowy\dysk\dr\DR\DRC\Prezentacje\Skrzyd&#322;a%20Biznesu\dane%20do%20wykres&#243;w.xlsx" TargetMode="External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mian\Downloads\20141006%20Statystyki%20Catalys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mian\Downloads\20141006%20Statystyki%20Catalys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mian\Downloads\20141006%20Statystyki%20Catalyst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mian\Downloads\20141006%20Statystyki%20Catalys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dzialowy\dysk\dr\DR\DRC\Prezentacje\struktura%20MS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2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3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4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dzialowy\dysk\DR\DR\DRS\Bazy\bazyNC\Dane_rynek_AD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dzialowy\dysk\dr\DR\DRC\Prezentacje\Skrzyd&#322;a%20Biznesu\dane%20do%20wykres&#243;w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>
        <c:manualLayout>
          <c:layoutTarget val="inner"/>
          <c:xMode val="edge"/>
          <c:yMode val="edge"/>
          <c:x val="0.1580928730062589"/>
          <c:y val="0.13928845281774446"/>
          <c:w val="0.60689158086008665"/>
          <c:h val="0.82613513624933288"/>
        </c:manualLayout>
      </c:layout>
      <c:pieChart>
        <c:varyColors val="1"/>
        <c:firstSliceAng val="53"/>
      </c:pieChart>
    </c:plotArea>
    <c:plotVisOnly val="1"/>
  </c:chart>
  <c:spPr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0145287077942792E-2"/>
          <c:y val="0.22974878140232749"/>
          <c:w val="0.91071596014584966"/>
          <c:h val="0.61754230721159864"/>
        </c:manualLayout>
      </c:layout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liczba emitentów</c:v>
                </c:pt>
              </c:strCache>
            </c:strRef>
          </c:tx>
          <c:dLbls>
            <c:showVal val="1"/>
          </c:dLbls>
          <c:cat>
            <c:numRef>
              <c:f>Arkusz1!$A$2:$A$7</c:f>
              <c:numCache>
                <c:formatCode>#,##0</c:formatCode>
                <c:ptCount val="6"/>
                <c:pt idx="0" formatCode="General">
                  <c:v>2009</c:v>
                </c:pt>
                <c:pt idx="1">
                  <c:v>2010</c:v>
                </c:pt>
                <c:pt idx="2">
                  <c:v>2011</c:v>
                </c:pt>
                <c:pt idx="3" formatCode="General">
                  <c:v>2012</c:v>
                </c:pt>
                <c:pt idx="4" formatCode="General">
                  <c:v>2013</c:v>
                </c:pt>
                <c:pt idx="5" formatCode="mmm/yy">
                  <c:v>41730</c:v>
                </c:pt>
              </c:numCache>
            </c:numRef>
          </c:cat>
          <c:val>
            <c:numRef>
              <c:f>Arkusz1!$B$2:$B$7</c:f>
              <c:numCache>
                <c:formatCode>General</c:formatCode>
                <c:ptCount val="6"/>
                <c:pt idx="0">
                  <c:v>13</c:v>
                </c:pt>
                <c:pt idx="1">
                  <c:v>50</c:v>
                </c:pt>
                <c:pt idx="2">
                  <c:v>100</c:v>
                </c:pt>
                <c:pt idx="3">
                  <c:v>156</c:v>
                </c:pt>
                <c:pt idx="4">
                  <c:v>175</c:v>
                </c:pt>
                <c:pt idx="5">
                  <c:v>185</c:v>
                </c:pt>
              </c:numCache>
            </c:numRef>
          </c:val>
        </c:ser>
        <c:axId val="100557184"/>
        <c:axId val="100558720"/>
      </c:barChart>
      <c:lineChart>
        <c:grouping val="standard"/>
        <c:ser>
          <c:idx val="1"/>
          <c:order val="1"/>
          <c:tx>
            <c:strRef>
              <c:f>Arkusz1!$C$1</c:f>
              <c:strCache>
                <c:ptCount val="1"/>
                <c:pt idx="0">
                  <c:v>liczba notowanych serii</c:v>
                </c:pt>
              </c:strCache>
            </c:strRef>
          </c:tx>
          <c:dLbls>
            <c:dLblPos val="t"/>
            <c:showVal val="1"/>
          </c:dLbls>
          <c:cat>
            <c:numRef>
              <c:f>Arkusz1!$A$2:$A$7</c:f>
              <c:numCache>
                <c:formatCode>#,##0</c:formatCode>
                <c:ptCount val="6"/>
                <c:pt idx="0" formatCode="General">
                  <c:v>2009</c:v>
                </c:pt>
                <c:pt idx="1">
                  <c:v>2010</c:v>
                </c:pt>
                <c:pt idx="2">
                  <c:v>2011</c:v>
                </c:pt>
                <c:pt idx="3" formatCode="General">
                  <c:v>2012</c:v>
                </c:pt>
                <c:pt idx="4" formatCode="General">
                  <c:v>2013</c:v>
                </c:pt>
                <c:pt idx="5" formatCode="mmm/yy">
                  <c:v>41730</c:v>
                </c:pt>
              </c:numCache>
            </c:numRef>
          </c:cat>
          <c:val>
            <c:numRef>
              <c:f>Arkusz1!$C$2:$C$7</c:f>
              <c:numCache>
                <c:formatCode>General</c:formatCode>
                <c:ptCount val="6"/>
                <c:pt idx="0">
                  <c:v>47</c:v>
                </c:pt>
                <c:pt idx="1">
                  <c:v>109</c:v>
                </c:pt>
                <c:pt idx="2">
                  <c:v>246</c:v>
                </c:pt>
                <c:pt idx="3">
                  <c:v>361</c:v>
                </c:pt>
                <c:pt idx="4">
                  <c:v>442</c:v>
                </c:pt>
                <c:pt idx="5">
                  <c:v>474</c:v>
                </c:pt>
              </c:numCache>
            </c:numRef>
          </c:val>
        </c:ser>
        <c:marker val="1"/>
        <c:axId val="100557184"/>
        <c:axId val="100558720"/>
      </c:lineChart>
      <c:catAx>
        <c:axId val="100557184"/>
        <c:scaling>
          <c:orientation val="minMax"/>
        </c:scaling>
        <c:axPos val="b"/>
        <c:numFmt formatCode="General" sourceLinked="1"/>
        <c:tickLblPos val="nextTo"/>
        <c:crossAx val="100558720"/>
        <c:crosses val="autoZero"/>
        <c:auto val="1"/>
        <c:lblAlgn val="ctr"/>
        <c:lblOffset val="100"/>
      </c:catAx>
      <c:valAx>
        <c:axId val="100558720"/>
        <c:scaling>
          <c:orientation val="minMax"/>
        </c:scaling>
        <c:axPos val="l"/>
        <c:majorGridlines>
          <c:spPr>
            <a:ln w="12700">
              <a:gradFill>
                <a:gsLst>
                  <a:gs pos="0">
                    <a:sysClr val="windowText" lastClr="000000"/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prstDash val="dash"/>
            </a:ln>
          </c:spPr>
        </c:majorGridlines>
        <c:numFmt formatCode="General" sourceLinked="1"/>
        <c:tickLblPos val="nextTo"/>
        <c:crossAx val="100557184"/>
        <c:crosses val="autoZero"/>
        <c:crossBetween val="between"/>
      </c:valAx>
    </c:plotArea>
    <c:legend>
      <c:legendPos val="t"/>
      <c:layout/>
    </c:legend>
    <c:plotVisOnly val="1"/>
    <c:dispBlanksAs val="gap"/>
  </c:chart>
  <c:spPr>
    <a:solidFill>
      <a:schemeClr val="bg1"/>
    </a:solidFill>
    <a:ln>
      <a:noFill/>
    </a:ln>
  </c:sp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1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'Liczba transakcji'!$C$26</c:f>
              <c:strCache>
                <c:ptCount val="1"/>
                <c:pt idx="0">
                  <c:v>Commercial Banks (incl. BGK)</c:v>
                </c:pt>
              </c:strCache>
            </c:strRef>
          </c:tx>
          <c:cat>
            <c:multiLvlStrRef>
              <c:f>'Liczba transakcji'!$A$27:$B$41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</c:lvl>
              </c:multiLvlStrCache>
            </c:multiLvlStrRef>
          </c:cat>
          <c:val>
            <c:numRef>
              <c:f>'Liczba transakcji'!$C$27:$C$41</c:f>
              <c:numCache>
                <c:formatCode>#,##0</c:formatCode>
                <c:ptCount val="15"/>
                <c:pt idx="0">
                  <c:v>40</c:v>
                </c:pt>
                <c:pt idx="1">
                  <c:v>34</c:v>
                </c:pt>
                <c:pt idx="2">
                  <c:v>66</c:v>
                </c:pt>
                <c:pt idx="3">
                  <c:v>80</c:v>
                </c:pt>
                <c:pt idx="4">
                  <c:v>143</c:v>
                </c:pt>
                <c:pt idx="5">
                  <c:v>476</c:v>
                </c:pt>
                <c:pt idx="6">
                  <c:v>906</c:v>
                </c:pt>
                <c:pt idx="7">
                  <c:v>1187</c:v>
                </c:pt>
                <c:pt idx="8">
                  <c:v>1613</c:v>
                </c:pt>
                <c:pt idx="9">
                  <c:v>1741</c:v>
                </c:pt>
                <c:pt idx="10">
                  <c:v>1716</c:v>
                </c:pt>
                <c:pt idx="11">
                  <c:v>1772</c:v>
                </c:pt>
                <c:pt idx="12">
                  <c:v>2457</c:v>
                </c:pt>
                <c:pt idx="13">
                  <c:v>1920</c:v>
                </c:pt>
                <c:pt idx="14">
                  <c:v>2807</c:v>
                </c:pt>
              </c:numCache>
            </c:numRef>
          </c:val>
        </c:ser>
        <c:ser>
          <c:idx val="1"/>
          <c:order val="1"/>
          <c:tx>
            <c:strRef>
              <c:f>'Liczba transakcji'!$D$26</c:f>
              <c:strCache>
                <c:ptCount val="1"/>
                <c:pt idx="0">
                  <c:v>Cooperative Banks</c:v>
                </c:pt>
              </c:strCache>
            </c:strRef>
          </c:tx>
          <c:cat>
            <c:multiLvlStrRef>
              <c:f>'Liczba transakcji'!$A$27:$B$41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</c:lvl>
              </c:multiLvlStrCache>
            </c:multiLvlStrRef>
          </c:cat>
          <c:val>
            <c:numRef>
              <c:f>'Liczba transakcji'!$D$27:$D$41</c:f>
              <c:numCache>
                <c:formatCode>#,##0</c:formatCode>
                <c:ptCount val="15"/>
                <c:pt idx="0">
                  <c:v>268</c:v>
                </c:pt>
                <c:pt idx="1">
                  <c:v>480</c:v>
                </c:pt>
                <c:pt idx="2">
                  <c:v>548</c:v>
                </c:pt>
                <c:pt idx="3">
                  <c:v>667</c:v>
                </c:pt>
                <c:pt idx="4">
                  <c:v>636</c:v>
                </c:pt>
                <c:pt idx="5">
                  <c:v>789</c:v>
                </c:pt>
                <c:pt idx="6">
                  <c:v>891</c:v>
                </c:pt>
                <c:pt idx="7">
                  <c:v>808</c:v>
                </c:pt>
                <c:pt idx="8">
                  <c:v>1126</c:v>
                </c:pt>
                <c:pt idx="9">
                  <c:v>707</c:v>
                </c:pt>
                <c:pt idx="10">
                  <c:v>1001</c:v>
                </c:pt>
                <c:pt idx="11">
                  <c:v>1695</c:v>
                </c:pt>
                <c:pt idx="12">
                  <c:v>1378</c:v>
                </c:pt>
                <c:pt idx="13">
                  <c:v>1197</c:v>
                </c:pt>
                <c:pt idx="14">
                  <c:v>974</c:v>
                </c:pt>
              </c:numCache>
            </c:numRef>
          </c:val>
        </c:ser>
        <c:ser>
          <c:idx val="2"/>
          <c:order val="2"/>
          <c:tx>
            <c:strRef>
              <c:f>'Liczba transakcji'!$E$26</c:f>
              <c:strCache>
                <c:ptCount val="1"/>
                <c:pt idx="0">
                  <c:v>Corporates</c:v>
                </c:pt>
              </c:strCache>
            </c:strRef>
          </c:tx>
          <c:cat>
            <c:multiLvlStrRef>
              <c:f>'Liczba transakcji'!$A$27:$B$41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</c:lvl>
              </c:multiLvlStrCache>
            </c:multiLvlStrRef>
          </c:cat>
          <c:val>
            <c:numRef>
              <c:f>'Liczba transakcji'!$E$27:$E$41</c:f>
              <c:numCache>
                <c:formatCode>#,##0</c:formatCode>
                <c:ptCount val="15"/>
                <c:pt idx="0">
                  <c:v>2420</c:v>
                </c:pt>
                <c:pt idx="1">
                  <c:v>2737</c:v>
                </c:pt>
                <c:pt idx="2">
                  <c:v>3441</c:v>
                </c:pt>
                <c:pt idx="3">
                  <c:v>2654</c:v>
                </c:pt>
                <c:pt idx="4">
                  <c:v>4938</c:v>
                </c:pt>
                <c:pt idx="5">
                  <c:v>4927</c:v>
                </c:pt>
                <c:pt idx="6">
                  <c:v>6884</c:v>
                </c:pt>
                <c:pt idx="7">
                  <c:v>7471</c:v>
                </c:pt>
                <c:pt idx="8">
                  <c:v>10181</c:v>
                </c:pt>
                <c:pt idx="9">
                  <c:v>10316</c:v>
                </c:pt>
                <c:pt idx="10">
                  <c:v>10534</c:v>
                </c:pt>
                <c:pt idx="11">
                  <c:v>9517</c:v>
                </c:pt>
                <c:pt idx="12">
                  <c:v>10182</c:v>
                </c:pt>
                <c:pt idx="13">
                  <c:v>10868</c:v>
                </c:pt>
                <c:pt idx="14">
                  <c:v>10246</c:v>
                </c:pt>
              </c:numCache>
            </c:numRef>
          </c:val>
        </c:ser>
        <c:ser>
          <c:idx val="3"/>
          <c:order val="3"/>
          <c:tx>
            <c:strRef>
              <c:f>'Liczba transakcji'!$F$26</c:f>
              <c:strCache>
                <c:ptCount val="1"/>
                <c:pt idx="0">
                  <c:v>Mortgage Bonds</c:v>
                </c:pt>
              </c:strCache>
            </c:strRef>
          </c:tx>
          <c:cat>
            <c:multiLvlStrRef>
              <c:f>'Liczba transakcji'!$A$27:$B$41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</c:lvl>
              </c:multiLvlStrCache>
            </c:multiLvlStrRef>
          </c:cat>
          <c:val>
            <c:numRef>
              <c:f>'Liczba transakcji'!$F$27:$F$41</c:f>
              <c:numCache>
                <c:formatCode>#,##0</c:formatCode>
                <c:ptCount val="15"/>
                <c:pt idx="0">
                  <c:v>7</c:v>
                </c:pt>
                <c:pt idx="1">
                  <c:v>8</c:v>
                </c:pt>
                <c:pt idx="2">
                  <c:v>1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19</c:v>
                </c:pt>
                <c:pt idx="8">
                  <c:v>40</c:v>
                </c:pt>
                <c:pt idx="9">
                  <c:v>5</c:v>
                </c:pt>
                <c:pt idx="10">
                  <c:v>0</c:v>
                </c:pt>
                <c:pt idx="11">
                  <c:v>48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</c:ser>
        <c:ser>
          <c:idx val="4"/>
          <c:order val="4"/>
          <c:tx>
            <c:strRef>
              <c:f>'Liczba transakcji'!$G$26</c:f>
              <c:strCache>
                <c:ptCount val="1"/>
                <c:pt idx="0">
                  <c:v>Municipal</c:v>
                </c:pt>
              </c:strCache>
            </c:strRef>
          </c:tx>
          <c:cat>
            <c:multiLvlStrRef>
              <c:f>'Liczba transakcji'!$A$27:$B$41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</c:lvl>
              </c:multiLvlStrCache>
            </c:multiLvlStrRef>
          </c:cat>
          <c:val>
            <c:numRef>
              <c:f>'Liczba transakcji'!$G$27:$G$41</c:f>
              <c:numCache>
                <c:formatCode>#,##0</c:formatCode>
                <c:ptCount val="15"/>
                <c:pt idx="0">
                  <c:v>142</c:v>
                </c:pt>
                <c:pt idx="1">
                  <c:v>125</c:v>
                </c:pt>
                <c:pt idx="2">
                  <c:v>112</c:v>
                </c:pt>
                <c:pt idx="3">
                  <c:v>55</c:v>
                </c:pt>
                <c:pt idx="4">
                  <c:v>92</c:v>
                </c:pt>
                <c:pt idx="5">
                  <c:v>61</c:v>
                </c:pt>
                <c:pt idx="6">
                  <c:v>56</c:v>
                </c:pt>
                <c:pt idx="7">
                  <c:v>70</c:v>
                </c:pt>
                <c:pt idx="8">
                  <c:v>38</c:v>
                </c:pt>
                <c:pt idx="9">
                  <c:v>59</c:v>
                </c:pt>
                <c:pt idx="10">
                  <c:v>47</c:v>
                </c:pt>
                <c:pt idx="11">
                  <c:v>38</c:v>
                </c:pt>
                <c:pt idx="12">
                  <c:v>41</c:v>
                </c:pt>
                <c:pt idx="13">
                  <c:v>43</c:v>
                </c:pt>
                <c:pt idx="14">
                  <c:v>82</c:v>
                </c:pt>
              </c:numCache>
            </c:numRef>
          </c:val>
        </c:ser>
        <c:gapWidth val="57"/>
        <c:overlap val="100"/>
        <c:axId val="101492992"/>
        <c:axId val="145215488"/>
      </c:barChart>
      <c:lineChart>
        <c:grouping val="standard"/>
        <c:ser>
          <c:idx val="5"/>
          <c:order val="5"/>
          <c:tx>
            <c:strRef>
              <c:f>'Liczba transakcji'!$H$26</c:f>
              <c:strCache>
                <c:ptCount val="1"/>
              </c:strCache>
            </c:strRef>
          </c:tx>
          <c:spPr>
            <a:ln w="47625">
              <a:noFill/>
            </a:ln>
          </c:spPr>
          <c:marker>
            <c:symbol val="none"/>
          </c:marker>
          <c:dLbls>
            <c:dLbl>
              <c:idx val="8"/>
              <c:layout>
                <c:manualLayout>
                  <c:x val="-6.2644825632482956E-2"/>
                  <c:y val="-5.4084020426301928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5.9951874633164905E-2"/>
                  <c:y val="-2.5738955592235782E-2"/>
                </c:manualLayout>
              </c:layout>
              <c:dLblPos val="r"/>
              <c:showVal val="1"/>
            </c:dLbl>
            <c:dLbl>
              <c:idx val="11"/>
              <c:layout>
                <c:manualLayout>
                  <c:x val="-6.5337776631801167E-2"/>
                  <c:y val="-1.6290600647547126E-2"/>
                </c:manualLayout>
              </c:layout>
              <c:dLblPos val="r"/>
              <c:showVal val="1"/>
            </c:dLbl>
            <c:dLbl>
              <c:idx val="13"/>
              <c:layout>
                <c:manualLayout>
                  <c:x val="-6.0576978534423884E-2"/>
                  <c:y val="-6.3393253924167184E-2"/>
                </c:manualLayout>
              </c:layout>
              <c:dLblPos val="r"/>
              <c:showVal val="1"/>
            </c:dLbl>
            <c:dLbl>
              <c:idx val="14"/>
              <c:layout>
                <c:manualLayout>
                  <c:x val="-5.5920065530693181E-4"/>
                  <c:y val="-2.7745925055946204E-2"/>
                </c:manualLayout>
              </c:layout>
              <c:dLblPos val="r"/>
              <c:showVal val="1"/>
            </c:dLbl>
            <c:dLbl>
              <c:idx val="15"/>
              <c:layout>
                <c:manualLayout>
                  <c:x val="-4.9484280355138986E-2"/>
                  <c:y val="-7.069520832509002E-2"/>
                </c:manualLayout>
              </c:layout>
              <c:dLblPos val="r"/>
              <c:showVal val="1"/>
            </c:dLbl>
            <c:dLbl>
              <c:idx val="17"/>
              <c:layout>
                <c:manualLayout>
                  <c:x val="-5.1702805036225714E-2"/>
                  <c:y val="-6.3995040820902419E-2"/>
                </c:manualLayout>
              </c:layout>
              <c:dLblPos val="r"/>
              <c:showVal val="1"/>
            </c:dLbl>
            <c:dLbl>
              <c:idx val="18"/>
              <c:layout>
                <c:manualLayout>
                  <c:x val="-5.0195605748948782E-2"/>
                  <c:y val="-3.3844287052058192E-2"/>
                </c:manualLayout>
              </c:layout>
              <c:dLblPos val="r"/>
              <c:showVal val="1"/>
            </c:dLbl>
            <c:dLbl>
              <c:idx val="19"/>
              <c:layout>
                <c:manualLayout>
                  <c:x val="-1.2183368925806071E-2"/>
                  <c:y val="-5.5251322227937577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pl-PL"/>
              </a:p>
            </c:txPr>
            <c:dLblPos val="t"/>
            <c:showVal val="1"/>
          </c:dLbls>
          <c:cat>
            <c:multiLvlStrRef>
              <c:f>'Liczba transakcji'!$A$27:$B$41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</c:lvl>
              </c:multiLvlStrCache>
            </c:multiLvlStrRef>
          </c:cat>
          <c:val>
            <c:numRef>
              <c:f>'Liczba transakcji'!$H$27:$H$41</c:f>
              <c:numCache>
                <c:formatCode>#,##0</c:formatCode>
                <c:ptCount val="15"/>
                <c:pt idx="0">
                  <c:v>2877</c:v>
                </c:pt>
                <c:pt idx="1">
                  <c:v>3384</c:v>
                </c:pt>
                <c:pt idx="2">
                  <c:v>4168</c:v>
                </c:pt>
                <c:pt idx="3">
                  <c:v>3460</c:v>
                </c:pt>
                <c:pt idx="4">
                  <c:v>5811</c:v>
                </c:pt>
                <c:pt idx="5">
                  <c:v>6254</c:v>
                </c:pt>
                <c:pt idx="6">
                  <c:v>8737</c:v>
                </c:pt>
                <c:pt idx="7">
                  <c:v>9555</c:v>
                </c:pt>
                <c:pt idx="8">
                  <c:v>12998</c:v>
                </c:pt>
                <c:pt idx="9">
                  <c:v>12828</c:v>
                </c:pt>
                <c:pt idx="10">
                  <c:v>13298</c:v>
                </c:pt>
                <c:pt idx="11">
                  <c:v>13070</c:v>
                </c:pt>
                <c:pt idx="12">
                  <c:v>14059</c:v>
                </c:pt>
                <c:pt idx="13">
                  <c:v>14029</c:v>
                </c:pt>
                <c:pt idx="14">
                  <c:v>14109</c:v>
                </c:pt>
              </c:numCache>
            </c:numRef>
          </c:val>
        </c:ser>
        <c:marker val="1"/>
        <c:axId val="101492992"/>
        <c:axId val="145215488"/>
      </c:lineChart>
      <c:catAx>
        <c:axId val="101492992"/>
        <c:scaling>
          <c:orientation val="minMax"/>
        </c:scaling>
        <c:axPos val="b"/>
        <c:majorGridlines>
          <c:spPr>
            <a:ln>
              <a:solidFill>
                <a:prstClr val="white">
                  <a:alpha val="0"/>
                </a:prstClr>
              </a:solidFill>
            </a:ln>
          </c:spPr>
        </c:majorGridlines>
        <c:tickLblPos val="nextTo"/>
        <c:txPr>
          <a:bodyPr/>
          <a:lstStyle/>
          <a:p>
            <a:pPr>
              <a:defRPr sz="1000"/>
            </a:pPr>
            <a:endParaRPr lang="pl-PL"/>
          </a:p>
        </c:txPr>
        <c:crossAx val="145215488"/>
        <c:crosses val="autoZero"/>
        <c:auto val="1"/>
        <c:lblAlgn val="ctr"/>
        <c:lblOffset val="100"/>
      </c:catAx>
      <c:valAx>
        <c:axId val="145215488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900"/>
            </a:pPr>
            <a:endParaRPr lang="pl-PL"/>
          </a:p>
        </c:txPr>
        <c:crossAx val="10149299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11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Obroty!$C$25</c:f>
              <c:strCache>
                <c:ptCount val="1"/>
                <c:pt idx="0">
                  <c:v>Banki korporacyjne (w tym BGK)</c:v>
                </c:pt>
              </c:strCache>
            </c:strRef>
          </c:tx>
          <c:cat>
            <c:multiLvlStrRef>
              <c:f>Obroty!$A$26:$B$40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</c:lvl>
              </c:multiLvlStrCache>
            </c:multiLvlStrRef>
          </c:cat>
          <c:val>
            <c:numRef>
              <c:f>Obroty!$C$26:$C$40</c:f>
              <c:numCache>
                <c:formatCode>#,##0.0</c:formatCode>
                <c:ptCount val="15"/>
                <c:pt idx="0">
                  <c:v>4.7668500000000007</c:v>
                </c:pt>
                <c:pt idx="1">
                  <c:v>7.3959599999999961</c:v>
                </c:pt>
                <c:pt idx="2">
                  <c:v>31.507709999999989</c:v>
                </c:pt>
                <c:pt idx="3">
                  <c:v>63.003420000000006</c:v>
                </c:pt>
                <c:pt idx="4">
                  <c:v>318.98129999999958</c:v>
                </c:pt>
                <c:pt idx="5">
                  <c:v>14.136950000000001</c:v>
                </c:pt>
                <c:pt idx="6">
                  <c:v>100.10604000000001</c:v>
                </c:pt>
                <c:pt idx="7">
                  <c:v>105.16934000000001</c:v>
                </c:pt>
                <c:pt idx="8">
                  <c:v>664.34838000000002</c:v>
                </c:pt>
                <c:pt idx="9">
                  <c:v>794.93449000000021</c:v>
                </c:pt>
                <c:pt idx="10">
                  <c:v>154.76832000000007</c:v>
                </c:pt>
                <c:pt idx="11">
                  <c:v>240.24420999999998</c:v>
                </c:pt>
                <c:pt idx="12">
                  <c:v>195.96203000000023</c:v>
                </c:pt>
                <c:pt idx="13">
                  <c:v>143.22179999999994</c:v>
                </c:pt>
                <c:pt idx="14">
                  <c:v>243.39831000000018</c:v>
                </c:pt>
              </c:numCache>
            </c:numRef>
          </c:val>
        </c:ser>
        <c:ser>
          <c:idx val="1"/>
          <c:order val="1"/>
          <c:tx>
            <c:strRef>
              <c:f>Obroty!$D$25</c:f>
              <c:strCache>
                <c:ptCount val="1"/>
                <c:pt idx="0">
                  <c:v>Banki spółdzielcze</c:v>
                </c:pt>
              </c:strCache>
            </c:strRef>
          </c:tx>
          <c:cat>
            <c:multiLvlStrRef>
              <c:f>Obroty!$A$26:$B$40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</c:lvl>
              </c:multiLvlStrCache>
            </c:multiLvlStrRef>
          </c:cat>
          <c:val>
            <c:numRef>
              <c:f>Obroty!$D$26:$D$40</c:f>
              <c:numCache>
                <c:formatCode>#,##0.0</c:formatCode>
                <c:ptCount val="15"/>
                <c:pt idx="0">
                  <c:v>23.533200000000001</c:v>
                </c:pt>
                <c:pt idx="1">
                  <c:v>46.17163</c:v>
                </c:pt>
                <c:pt idx="2">
                  <c:v>41.921130000000012</c:v>
                </c:pt>
                <c:pt idx="3">
                  <c:v>51.147580000000005</c:v>
                </c:pt>
                <c:pt idx="4">
                  <c:v>35.536630000000002</c:v>
                </c:pt>
                <c:pt idx="5">
                  <c:v>31.288559999999983</c:v>
                </c:pt>
                <c:pt idx="6">
                  <c:v>25.462379999999985</c:v>
                </c:pt>
                <c:pt idx="7">
                  <c:v>25.077470000000005</c:v>
                </c:pt>
                <c:pt idx="8">
                  <c:v>54.281040000000004</c:v>
                </c:pt>
                <c:pt idx="9">
                  <c:v>20.820409999999978</c:v>
                </c:pt>
                <c:pt idx="10">
                  <c:v>31.239280000000004</c:v>
                </c:pt>
                <c:pt idx="11">
                  <c:v>66.958370000000002</c:v>
                </c:pt>
                <c:pt idx="12">
                  <c:v>26.948679999999989</c:v>
                </c:pt>
                <c:pt idx="13">
                  <c:v>36.78896000000001</c:v>
                </c:pt>
                <c:pt idx="14">
                  <c:v>23.142439999999976</c:v>
                </c:pt>
              </c:numCache>
            </c:numRef>
          </c:val>
        </c:ser>
        <c:ser>
          <c:idx val="2"/>
          <c:order val="2"/>
          <c:tx>
            <c:strRef>
              <c:f>Obroty!$E$25</c:f>
              <c:strCache>
                <c:ptCount val="1"/>
                <c:pt idx="0">
                  <c:v>Przedsiębiorstwa</c:v>
                </c:pt>
              </c:strCache>
            </c:strRef>
          </c:tx>
          <c:cat>
            <c:multiLvlStrRef>
              <c:f>Obroty!$A$26:$B$40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</c:lvl>
              </c:multiLvlStrCache>
            </c:multiLvlStrRef>
          </c:cat>
          <c:val>
            <c:numRef>
              <c:f>Obroty!$E$26:$E$40</c:f>
              <c:numCache>
                <c:formatCode>#,##0.0</c:formatCode>
                <c:ptCount val="15"/>
                <c:pt idx="0">
                  <c:v>65.695759999999979</c:v>
                </c:pt>
                <c:pt idx="1">
                  <c:v>73.390329999999992</c:v>
                </c:pt>
                <c:pt idx="2">
                  <c:v>115.07009999999993</c:v>
                </c:pt>
                <c:pt idx="3">
                  <c:v>1131.7872100000004</c:v>
                </c:pt>
                <c:pt idx="4">
                  <c:v>117.1480200000001</c:v>
                </c:pt>
                <c:pt idx="5">
                  <c:v>1129.4208000000003</c:v>
                </c:pt>
                <c:pt idx="6">
                  <c:v>156.53481999999997</c:v>
                </c:pt>
                <c:pt idx="7">
                  <c:v>155.93352000000002</c:v>
                </c:pt>
                <c:pt idx="8">
                  <c:v>220.47073999999986</c:v>
                </c:pt>
                <c:pt idx="9">
                  <c:v>209.42274000000012</c:v>
                </c:pt>
                <c:pt idx="10">
                  <c:v>241.88992999999991</c:v>
                </c:pt>
                <c:pt idx="11">
                  <c:v>268.91126999999994</c:v>
                </c:pt>
                <c:pt idx="12">
                  <c:v>474.49868999999961</c:v>
                </c:pt>
                <c:pt idx="13">
                  <c:v>382.31008000000031</c:v>
                </c:pt>
                <c:pt idx="14">
                  <c:v>301.76355999999959</c:v>
                </c:pt>
              </c:numCache>
            </c:numRef>
          </c:val>
        </c:ser>
        <c:ser>
          <c:idx val="3"/>
          <c:order val="3"/>
          <c:tx>
            <c:strRef>
              <c:f>Obroty!$F$25</c:f>
              <c:strCache>
                <c:ptCount val="1"/>
                <c:pt idx="0">
                  <c:v>Listy zastawne</c:v>
                </c:pt>
              </c:strCache>
            </c:strRef>
          </c:tx>
          <c:cat>
            <c:multiLvlStrRef>
              <c:f>Obroty!$A$26:$B$40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</c:lvl>
              </c:multiLvlStrCache>
            </c:multiLvlStrRef>
          </c:cat>
          <c:val>
            <c:numRef>
              <c:f>Obroty!$F$26:$F$40</c:f>
              <c:numCache>
                <c:formatCode>#,##0.0</c:formatCode>
                <c:ptCount val="15"/>
                <c:pt idx="0">
                  <c:v>6.9879600000000002</c:v>
                </c:pt>
                <c:pt idx="1">
                  <c:v>16.209800000000001</c:v>
                </c:pt>
                <c:pt idx="2">
                  <c:v>3.0000000000000002E-2</c:v>
                </c:pt>
                <c:pt idx="3">
                  <c:v>0.33422000000000035</c:v>
                </c:pt>
                <c:pt idx="4">
                  <c:v>9.7130000000000008E-2</c:v>
                </c:pt>
                <c:pt idx="5">
                  <c:v>0.31481000000000037</c:v>
                </c:pt>
                <c:pt idx="6">
                  <c:v>0</c:v>
                </c:pt>
                <c:pt idx="7">
                  <c:v>247.94696000000002</c:v>
                </c:pt>
                <c:pt idx="8">
                  <c:v>592.56735999999955</c:v>
                </c:pt>
                <c:pt idx="9">
                  <c:v>91.765659999999997</c:v>
                </c:pt>
                <c:pt idx="10">
                  <c:v>0</c:v>
                </c:pt>
                <c:pt idx="11">
                  <c:v>93.125169999999983</c:v>
                </c:pt>
                <c:pt idx="12">
                  <c:v>5.1789499999999995</c:v>
                </c:pt>
                <c:pt idx="13">
                  <c:v>3.0300000000000001E-3</c:v>
                </c:pt>
                <c:pt idx="14">
                  <c:v>0</c:v>
                </c:pt>
              </c:numCache>
            </c:numRef>
          </c:val>
        </c:ser>
        <c:ser>
          <c:idx val="4"/>
          <c:order val="4"/>
          <c:tx>
            <c:strRef>
              <c:f>Obroty!$G$25</c:f>
              <c:strCache>
                <c:ptCount val="1"/>
                <c:pt idx="0">
                  <c:v>Samorządy</c:v>
                </c:pt>
              </c:strCache>
            </c:strRef>
          </c:tx>
          <c:cat>
            <c:multiLvlStrRef>
              <c:f>Obroty!$A$26:$B$40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</c:lvl>
              </c:multiLvlStrCache>
            </c:multiLvlStrRef>
          </c:cat>
          <c:val>
            <c:numRef>
              <c:f>Obroty!$G$26:$G$40</c:f>
              <c:numCache>
                <c:formatCode>#,##0.0</c:formatCode>
                <c:ptCount val="15"/>
                <c:pt idx="0">
                  <c:v>9.3249400000000016</c:v>
                </c:pt>
                <c:pt idx="1">
                  <c:v>22.124710000000004</c:v>
                </c:pt>
                <c:pt idx="2">
                  <c:v>10.124830000000001</c:v>
                </c:pt>
                <c:pt idx="3">
                  <c:v>1.7702400000000003</c:v>
                </c:pt>
                <c:pt idx="4">
                  <c:v>3.1150399999999987</c:v>
                </c:pt>
                <c:pt idx="5">
                  <c:v>1.8593899999999999</c:v>
                </c:pt>
                <c:pt idx="6">
                  <c:v>3.1326399999999985</c:v>
                </c:pt>
                <c:pt idx="7">
                  <c:v>2.7234200000000022</c:v>
                </c:pt>
                <c:pt idx="8">
                  <c:v>1.6640900000000001</c:v>
                </c:pt>
                <c:pt idx="9">
                  <c:v>7.4812000000000065</c:v>
                </c:pt>
                <c:pt idx="10">
                  <c:v>9.1467900000000011</c:v>
                </c:pt>
                <c:pt idx="11">
                  <c:v>1.2757099999999992</c:v>
                </c:pt>
                <c:pt idx="12">
                  <c:v>2.2791800000000002</c:v>
                </c:pt>
                <c:pt idx="13">
                  <c:v>1.9853400000000001</c:v>
                </c:pt>
                <c:pt idx="14">
                  <c:v>6.0374400000000001</c:v>
                </c:pt>
              </c:numCache>
            </c:numRef>
          </c:val>
        </c:ser>
        <c:gapWidth val="57"/>
        <c:overlap val="100"/>
        <c:axId val="145317888"/>
        <c:axId val="145319424"/>
      </c:barChart>
      <c:lineChart>
        <c:grouping val="standard"/>
        <c:ser>
          <c:idx val="5"/>
          <c:order val="5"/>
          <c:tx>
            <c:strRef>
              <c:f>Obroty!$H$25</c:f>
              <c:strCache>
                <c:ptCount val="1"/>
              </c:strCache>
            </c:strRef>
          </c:tx>
          <c:spPr>
            <a:ln w="47625">
              <a:noFill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000"/>
                </a:pPr>
                <a:endParaRPr lang="pl-PL"/>
              </a:p>
            </c:txPr>
            <c:dLblPos val="t"/>
            <c:showVal val="1"/>
          </c:dLbls>
          <c:cat>
            <c:multiLvlStrRef>
              <c:f>Obroty!$A$26:$B$40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</c:lvl>
              </c:multiLvlStrCache>
            </c:multiLvlStrRef>
          </c:cat>
          <c:val>
            <c:numRef>
              <c:f>Obroty!$H$26:$H$40</c:f>
              <c:numCache>
                <c:formatCode>#,##0</c:formatCode>
                <c:ptCount val="15"/>
                <c:pt idx="0">
                  <c:v>110.30870999999998</c:v>
                </c:pt>
                <c:pt idx="1">
                  <c:v>165.29243000000011</c:v>
                </c:pt>
                <c:pt idx="2">
                  <c:v>198.65376999999995</c:v>
                </c:pt>
                <c:pt idx="3">
                  <c:v>1248.0426700000005</c:v>
                </c:pt>
                <c:pt idx="4">
                  <c:v>474.87811999999974</c:v>
                </c:pt>
                <c:pt idx="5">
                  <c:v>1177.0205100000005</c:v>
                </c:pt>
                <c:pt idx="6">
                  <c:v>285.23587999999967</c:v>
                </c:pt>
                <c:pt idx="7">
                  <c:v>536.85070999999959</c:v>
                </c:pt>
                <c:pt idx="8">
                  <c:v>1533.33161</c:v>
                </c:pt>
                <c:pt idx="9">
                  <c:v>1124.4245000000003</c:v>
                </c:pt>
                <c:pt idx="10">
                  <c:v>437.04431999999969</c:v>
                </c:pt>
                <c:pt idx="11">
                  <c:v>670.51473000000055</c:v>
                </c:pt>
                <c:pt idx="12">
                  <c:v>704.86752999999896</c:v>
                </c:pt>
                <c:pt idx="13">
                  <c:v>564.30920999999955</c:v>
                </c:pt>
                <c:pt idx="14">
                  <c:v>574.34174999999948</c:v>
                </c:pt>
              </c:numCache>
            </c:numRef>
          </c:val>
        </c:ser>
        <c:marker val="1"/>
        <c:axId val="145317888"/>
        <c:axId val="145319424"/>
      </c:lineChart>
      <c:catAx>
        <c:axId val="145317888"/>
        <c:scaling>
          <c:orientation val="minMax"/>
        </c:scaling>
        <c:axPos val="b"/>
        <c:majorGridlines>
          <c:spPr>
            <a:ln>
              <a:solidFill>
                <a:prstClr val="white">
                  <a:alpha val="0"/>
                </a:prstClr>
              </a:solidFill>
            </a:ln>
          </c:spPr>
        </c:majorGridlines>
        <c:tickLblPos val="nextTo"/>
        <c:txPr>
          <a:bodyPr/>
          <a:lstStyle/>
          <a:p>
            <a:pPr>
              <a:defRPr sz="1000"/>
            </a:pPr>
            <a:endParaRPr lang="pl-PL"/>
          </a:p>
        </c:txPr>
        <c:crossAx val="145319424"/>
        <c:crosses val="autoZero"/>
        <c:auto val="1"/>
        <c:lblAlgn val="ctr"/>
        <c:lblOffset val="100"/>
      </c:catAx>
      <c:valAx>
        <c:axId val="145319424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000"/>
            </a:pPr>
            <a:endParaRPr lang="pl-PL"/>
          </a:p>
        </c:txPr>
        <c:crossAx val="14531788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000" b="0"/>
          </a:pPr>
          <a:endParaRPr lang="pl-PL"/>
        </a:p>
      </c:txPr>
    </c:legend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'Liczba transakcji'!$C$26</c:f>
              <c:strCache>
                <c:ptCount val="1"/>
                <c:pt idx="0">
                  <c:v>Banki korporacyjne (w tym BGK)</c:v>
                </c:pt>
              </c:strCache>
            </c:strRef>
          </c:tx>
          <c:cat>
            <c:multiLvlStrRef>
              <c:f>'Liczba transakcji'!$A$27:$B$41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</c:lvl>
              </c:multiLvlStrCache>
            </c:multiLvlStrRef>
          </c:cat>
          <c:val>
            <c:numRef>
              <c:f>'Liczba transakcji'!$C$27:$C$41</c:f>
              <c:numCache>
                <c:formatCode>#,##0</c:formatCode>
                <c:ptCount val="15"/>
                <c:pt idx="0">
                  <c:v>40</c:v>
                </c:pt>
                <c:pt idx="1">
                  <c:v>34</c:v>
                </c:pt>
                <c:pt idx="2">
                  <c:v>66</c:v>
                </c:pt>
                <c:pt idx="3">
                  <c:v>80</c:v>
                </c:pt>
                <c:pt idx="4">
                  <c:v>143</c:v>
                </c:pt>
                <c:pt idx="5">
                  <c:v>476</c:v>
                </c:pt>
                <c:pt idx="6">
                  <c:v>906</c:v>
                </c:pt>
                <c:pt idx="7">
                  <c:v>1187</c:v>
                </c:pt>
                <c:pt idx="8">
                  <c:v>1613</c:v>
                </c:pt>
                <c:pt idx="9">
                  <c:v>1741</c:v>
                </c:pt>
                <c:pt idx="10">
                  <c:v>1716</c:v>
                </c:pt>
                <c:pt idx="11">
                  <c:v>1772</c:v>
                </c:pt>
                <c:pt idx="12">
                  <c:v>2457</c:v>
                </c:pt>
                <c:pt idx="13">
                  <c:v>1920</c:v>
                </c:pt>
                <c:pt idx="14">
                  <c:v>2807</c:v>
                </c:pt>
              </c:numCache>
            </c:numRef>
          </c:val>
        </c:ser>
        <c:ser>
          <c:idx val="1"/>
          <c:order val="1"/>
          <c:tx>
            <c:strRef>
              <c:f>'Liczba transakcji'!$D$26</c:f>
              <c:strCache>
                <c:ptCount val="1"/>
                <c:pt idx="0">
                  <c:v>Banki spółdzielcze</c:v>
                </c:pt>
              </c:strCache>
            </c:strRef>
          </c:tx>
          <c:cat>
            <c:multiLvlStrRef>
              <c:f>'Liczba transakcji'!$A$27:$B$41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</c:lvl>
              </c:multiLvlStrCache>
            </c:multiLvlStrRef>
          </c:cat>
          <c:val>
            <c:numRef>
              <c:f>'Liczba transakcji'!$D$27:$D$41</c:f>
              <c:numCache>
                <c:formatCode>#,##0</c:formatCode>
                <c:ptCount val="15"/>
                <c:pt idx="0">
                  <c:v>268</c:v>
                </c:pt>
                <c:pt idx="1">
                  <c:v>480</c:v>
                </c:pt>
                <c:pt idx="2">
                  <c:v>548</c:v>
                </c:pt>
                <c:pt idx="3">
                  <c:v>667</c:v>
                </c:pt>
                <c:pt idx="4">
                  <c:v>636</c:v>
                </c:pt>
                <c:pt idx="5">
                  <c:v>789</c:v>
                </c:pt>
                <c:pt idx="6">
                  <c:v>891</c:v>
                </c:pt>
                <c:pt idx="7">
                  <c:v>808</c:v>
                </c:pt>
                <c:pt idx="8">
                  <c:v>1126</c:v>
                </c:pt>
                <c:pt idx="9">
                  <c:v>707</c:v>
                </c:pt>
                <c:pt idx="10">
                  <c:v>1001</c:v>
                </c:pt>
                <c:pt idx="11">
                  <c:v>1695</c:v>
                </c:pt>
                <c:pt idx="12">
                  <c:v>1378</c:v>
                </c:pt>
                <c:pt idx="13">
                  <c:v>1197</c:v>
                </c:pt>
                <c:pt idx="14">
                  <c:v>974</c:v>
                </c:pt>
              </c:numCache>
            </c:numRef>
          </c:val>
        </c:ser>
        <c:ser>
          <c:idx val="2"/>
          <c:order val="2"/>
          <c:tx>
            <c:strRef>
              <c:f>'Liczba transakcji'!$E$26</c:f>
              <c:strCache>
                <c:ptCount val="1"/>
                <c:pt idx="0">
                  <c:v>Przedsiębiorstwa</c:v>
                </c:pt>
              </c:strCache>
            </c:strRef>
          </c:tx>
          <c:cat>
            <c:multiLvlStrRef>
              <c:f>'Liczba transakcji'!$A$27:$B$41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</c:lvl>
              </c:multiLvlStrCache>
            </c:multiLvlStrRef>
          </c:cat>
          <c:val>
            <c:numRef>
              <c:f>'Liczba transakcji'!$E$27:$E$41</c:f>
              <c:numCache>
                <c:formatCode>#,##0</c:formatCode>
                <c:ptCount val="15"/>
                <c:pt idx="0">
                  <c:v>2420</c:v>
                </c:pt>
                <c:pt idx="1">
                  <c:v>2737</c:v>
                </c:pt>
                <c:pt idx="2">
                  <c:v>3441</c:v>
                </c:pt>
                <c:pt idx="3">
                  <c:v>2654</c:v>
                </c:pt>
                <c:pt idx="4">
                  <c:v>4938</c:v>
                </c:pt>
                <c:pt idx="5">
                  <c:v>4927</c:v>
                </c:pt>
                <c:pt idx="6">
                  <c:v>6884</c:v>
                </c:pt>
                <c:pt idx="7">
                  <c:v>7471</c:v>
                </c:pt>
                <c:pt idx="8">
                  <c:v>10181</c:v>
                </c:pt>
                <c:pt idx="9">
                  <c:v>10316</c:v>
                </c:pt>
                <c:pt idx="10">
                  <c:v>10534</c:v>
                </c:pt>
                <c:pt idx="11">
                  <c:v>9517</c:v>
                </c:pt>
                <c:pt idx="12">
                  <c:v>10182</c:v>
                </c:pt>
                <c:pt idx="13">
                  <c:v>10868</c:v>
                </c:pt>
                <c:pt idx="14">
                  <c:v>10246</c:v>
                </c:pt>
              </c:numCache>
            </c:numRef>
          </c:val>
        </c:ser>
        <c:ser>
          <c:idx val="3"/>
          <c:order val="3"/>
          <c:tx>
            <c:strRef>
              <c:f>'Liczba transakcji'!$F$26</c:f>
              <c:strCache>
                <c:ptCount val="1"/>
                <c:pt idx="0">
                  <c:v>Listy zastawne</c:v>
                </c:pt>
              </c:strCache>
            </c:strRef>
          </c:tx>
          <c:cat>
            <c:multiLvlStrRef>
              <c:f>'Liczba transakcji'!$A$27:$B$41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</c:lvl>
              </c:multiLvlStrCache>
            </c:multiLvlStrRef>
          </c:cat>
          <c:val>
            <c:numRef>
              <c:f>'Liczba transakcji'!$F$27:$F$41</c:f>
              <c:numCache>
                <c:formatCode>#,##0</c:formatCode>
                <c:ptCount val="15"/>
                <c:pt idx="0">
                  <c:v>7</c:v>
                </c:pt>
                <c:pt idx="1">
                  <c:v>8</c:v>
                </c:pt>
                <c:pt idx="2">
                  <c:v>1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19</c:v>
                </c:pt>
                <c:pt idx="8">
                  <c:v>40</c:v>
                </c:pt>
                <c:pt idx="9">
                  <c:v>5</c:v>
                </c:pt>
                <c:pt idx="10">
                  <c:v>0</c:v>
                </c:pt>
                <c:pt idx="11">
                  <c:v>48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</c:numCache>
            </c:numRef>
          </c:val>
        </c:ser>
        <c:ser>
          <c:idx val="4"/>
          <c:order val="4"/>
          <c:tx>
            <c:strRef>
              <c:f>'Liczba transakcji'!$G$26</c:f>
              <c:strCache>
                <c:ptCount val="1"/>
                <c:pt idx="0">
                  <c:v>Samorządy</c:v>
                </c:pt>
              </c:strCache>
            </c:strRef>
          </c:tx>
          <c:cat>
            <c:multiLvlStrRef>
              <c:f>'Liczba transakcji'!$A$27:$B$41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</c:lvl>
              </c:multiLvlStrCache>
            </c:multiLvlStrRef>
          </c:cat>
          <c:val>
            <c:numRef>
              <c:f>'Liczba transakcji'!$G$27:$G$41</c:f>
              <c:numCache>
                <c:formatCode>#,##0</c:formatCode>
                <c:ptCount val="15"/>
                <c:pt idx="0">
                  <c:v>142</c:v>
                </c:pt>
                <c:pt idx="1">
                  <c:v>125</c:v>
                </c:pt>
                <c:pt idx="2">
                  <c:v>112</c:v>
                </c:pt>
                <c:pt idx="3">
                  <c:v>55</c:v>
                </c:pt>
                <c:pt idx="4">
                  <c:v>92</c:v>
                </c:pt>
                <c:pt idx="5">
                  <c:v>61</c:v>
                </c:pt>
                <c:pt idx="6">
                  <c:v>56</c:v>
                </c:pt>
                <c:pt idx="7">
                  <c:v>70</c:v>
                </c:pt>
                <c:pt idx="8">
                  <c:v>38</c:v>
                </c:pt>
                <c:pt idx="9">
                  <c:v>59</c:v>
                </c:pt>
                <c:pt idx="10">
                  <c:v>47</c:v>
                </c:pt>
                <c:pt idx="11">
                  <c:v>38</c:v>
                </c:pt>
                <c:pt idx="12">
                  <c:v>41</c:v>
                </c:pt>
                <c:pt idx="13">
                  <c:v>43</c:v>
                </c:pt>
                <c:pt idx="14">
                  <c:v>82</c:v>
                </c:pt>
              </c:numCache>
            </c:numRef>
          </c:val>
        </c:ser>
        <c:gapWidth val="57"/>
        <c:overlap val="100"/>
        <c:axId val="145368960"/>
        <c:axId val="145370496"/>
      </c:barChart>
      <c:lineChart>
        <c:grouping val="standard"/>
        <c:ser>
          <c:idx val="5"/>
          <c:order val="5"/>
          <c:tx>
            <c:strRef>
              <c:f>'Liczba transakcji'!$H$26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dLbl>
              <c:idx val="8"/>
              <c:layout>
                <c:manualLayout>
                  <c:x val="-6.2644825632482956E-2"/>
                  <c:y val="-5.4084020426301956E-2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 val="-5.9951874633164905E-2"/>
                  <c:y val="-2.5738955592235782E-2"/>
                </c:manualLayout>
              </c:layout>
              <c:dLblPos val="r"/>
              <c:showVal val="1"/>
            </c:dLbl>
            <c:dLbl>
              <c:idx val="11"/>
              <c:layout>
                <c:manualLayout>
                  <c:x val="-6.5337776631801195E-2"/>
                  <c:y val="-1.6290600647547133E-2"/>
                </c:manualLayout>
              </c:layout>
              <c:dLblPos val="r"/>
              <c:showVal val="1"/>
            </c:dLbl>
            <c:dLbl>
              <c:idx val="12"/>
              <c:layout>
                <c:manualLayout>
                  <c:x val="-6.4065304273776894E-2"/>
                  <c:y val="-2.1258798625549559E-2"/>
                </c:manualLayout>
              </c:layout>
              <c:dLblPos val="r"/>
              <c:showVal val="1"/>
            </c:dLbl>
            <c:dLbl>
              <c:idx val="13"/>
              <c:layout>
                <c:manualLayout>
                  <c:x val="-5.7884027535105846E-2"/>
                  <c:y val="-7.5991308505404156E-2"/>
                </c:manualLayout>
              </c:layout>
              <c:dLblPos val="r"/>
              <c:showVal val="1"/>
            </c:dLbl>
            <c:dLbl>
              <c:idx val="14"/>
              <c:layout>
                <c:manualLayout>
                  <c:x val="-5.5920065530693181E-4"/>
                  <c:y val="-2.7745925055946214E-2"/>
                </c:manualLayout>
              </c:layout>
              <c:dLblPos val="r"/>
              <c:showVal val="1"/>
            </c:dLbl>
            <c:dLbl>
              <c:idx val="15"/>
              <c:layout>
                <c:manualLayout>
                  <c:x val="-4.9484280355139021E-2"/>
                  <c:y val="-7.069520832509002E-2"/>
                </c:manualLayout>
              </c:layout>
              <c:dLblPos val="r"/>
              <c:showVal val="1"/>
            </c:dLbl>
            <c:dLbl>
              <c:idx val="17"/>
              <c:layout>
                <c:manualLayout>
                  <c:x val="-5.1702805036225714E-2"/>
                  <c:y val="-6.3995040820902419E-2"/>
                </c:manualLayout>
              </c:layout>
              <c:dLblPos val="r"/>
              <c:showVal val="1"/>
            </c:dLbl>
            <c:dLbl>
              <c:idx val="18"/>
              <c:layout>
                <c:manualLayout>
                  <c:x val="-5.0195605748948803E-2"/>
                  <c:y val="-3.3844287052058192E-2"/>
                </c:manualLayout>
              </c:layout>
              <c:dLblPos val="r"/>
              <c:showVal val="1"/>
            </c:dLbl>
            <c:dLbl>
              <c:idx val="19"/>
              <c:layout>
                <c:manualLayout>
                  <c:x val="-1.2183368925806071E-2"/>
                  <c:y val="-5.5251322227937577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000"/>
                </a:pPr>
                <a:endParaRPr lang="pl-PL"/>
              </a:p>
            </c:txPr>
            <c:dLblPos val="t"/>
            <c:showVal val="1"/>
          </c:dLbls>
          <c:cat>
            <c:multiLvlStrRef>
              <c:f>'Liczba transakcji'!$A$27:$B$41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</c:lvl>
              </c:multiLvlStrCache>
            </c:multiLvlStrRef>
          </c:cat>
          <c:val>
            <c:numRef>
              <c:f>'Liczba transakcji'!$H$27:$H$41</c:f>
              <c:numCache>
                <c:formatCode>#,##0</c:formatCode>
                <c:ptCount val="15"/>
                <c:pt idx="0">
                  <c:v>2877</c:v>
                </c:pt>
                <c:pt idx="1">
                  <c:v>3384</c:v>
                </c:pt>
                <c:pt idx="2">
                  <c:v>4168</c:v>
                </c:pt>
                <c:pt idx="3">
                  <c:v>3460</c:v>
                </c:pt>
                <c:pt idx="4">
                  <c:v>5811</c:v>
                </c:pt>
                <c:pt idx="5">
                  <c:v>6254</c:v>
                </c:pt>
                <c:pt idx="6">
                  <c:v>8737</c:v>
                </c:pt>
                <c:pt idx="7">
                  <c:v>9555</c:v>
                </c:pt>
                <c:pt idx="8">
                  <c:v>12998</c:v>
                </c:pt>
                <c:pt idx="9">
                  <c:v>12828</c:v>
                </c:pt>
                <c:pt idx="10">
                  <c:v>13298</c:v>
                </c:pt>
                <c:pt idx="11">
                  <c:v>13070</c:v>
                </c:pt>
                <c:pt idx="12">
                  <c:v>14059</c:v>
                </c:pt>
                <c:pt idx="13">
                  <c:v>14029</c:v>
                </c:pt>
                <c:pt idx="14">
                  <c:v>14109</c:v>
                </c:pt>
              </c:numCache>
            </c:numRef>
          </c:val>
        </c:ser>
        <c:marker val="1"/>
        <c:axId val="145368960"/>
        <c:axId val="145370496"/>
      </c:lineChart>
      <c:catAx>
        <c:axId val="145368960"/>
        <c:scaling>
          <c:orientation val="minMax"/>
        </c:scaling>
        <c:axPos val="b"/>
        <c:majorGridlines>
          <c:spPr>
            <a:ln>
              <a:solidFill>
                <a:prstClr val="white">
                  <a:alpha val="0"/>
                </a:prstClr>
              </a:solidFill>
            </a:ln>
          </c:spPr>
        </c:majorGridlines>
        <c:tickLblPos val="nextTo"/>
        <c:txPr>
          <a:bodyPr/>
          <a:lstStyle/>
          <a:p>
            <a:pPr>
              <a:defRPr sz="900"/>
            </a:pPr>
            <a:endParaRPr lang="pl-PL"/>
          </a:p>
        </c:txPr>
        <c:crossAx val="145370496"/>
        <c:crosses val="autoZero"/>
        <c:auto val="1"/>
        <c:lblAlgn val="ctr"/>
        <c:lblOffset val="100"/>
      </c:catAx>
      <c:valAx>
        <c:axId val="145370496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900"/>
            </a:pPr>
            <a:endParaRPr lang="pl-PL"/>
          </a:p>
        </c:txPr>
        <c:crossAx val="14536896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Obroty!$C$25</c:f>
              <c:strCache>
                <c:ptCount val="1"/>
                <c:pt idx="0">
                  <c:v>Banki korporacyjne (w tym BGK)</c:v>
                </c:pt>
              </c:strCache>
            </c:strRef>
          </c:tx>
          <c:cat>
            <c:multiLvlStrRef>
              <c:f>Obroty!$A$26:$B$40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</c:lvl>
              </c:multiLvlStrCache>
            </c:multiLvlStrRef>
          </c:cat>
          <c:val>
            <c:numRef>
              <c:f>Obroty!$C$26:$C$40</c:f>
              <c:numCache>
                <c:formatCode>#,##0.0</c:formatCode>
                <c:ptCount val="15"/>
                <c:pt idx="0">
                  <c:v>4.7668500000000007</c:v>
                </c:pt>
                <c:pt idx="1">
                  <c:v>7.3959599999999961</c:v>
                </c:pt>
                <c:pt idx="2">
                  <c:v>31.507709999999989</c:v>
                </c:pt>
                <c:pt idx="3">
                  <c:v>63.003420000000006</c:v>
                </c:pt>
                <c:pt idx="4">
                  <c:v>318.98129999999958</c:v>
                </c:pt>
                <c:pt idx="5">
                  <c:v>14.136950000000001</c:v>
                </c:pt>
                <c:pt idx="6">
                  <c:v>100.10604000000001</c:v>
                </c:pt>
                <c:pt idx="7">
                  <c:v>105.16934000000001</c:v>
                </c:pt>
                <c:pt idx="8">
                  <c:v>664.34838000000002</c:v>
                </c:pt>
                <c:pt idx="9">
                  <c:v>794.93449000000021</c:v>
                </c:pt>
                <c:pt idx="10">
                  <c:v>154.76832000000007</c:v>
                </c:pt>
                <c:pt idx="11">
                  <c:v>240.24420999999998</c:v>
                </c:pt>
                <c:pt idx="12">
                  <c:v>195.96203000000023</c:v>
                </c:pt>
                <c:pt idx="13">
                  <c:v>143.22179999999994</c:v>
                </c:pt>
                <c:pt idx="14">
                  <c:v>243.39831000000018</c:v>
                </c:pt>
              </c:numCache>
            </c:numRef>
          </c:val>
        </c:ser>
        <c:ser>
          <c:idx val="1"/>
          <c:order val="1"/>
          <c:tx>
            <c:strRef>
              <c:f>Obroty!$D$25</c:f>
              <c:strCache>
                <c:ptCount val="1"/>
                <c:pt idx="0">
                  <c:v>Banki spółdzielcze</c:v>
                </c:pt>
              </c:strCache>
            </c:strRef>
          </c:tx>
          <c:cat>
            <c:multiLvlStrRef>
              <c:f>Obroty!$A$26:$B$40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</c:lvl>
              </c:multiLvlStrCache>
            </c:multiLvlStrRef>
          </c:cat>
          <c:val>
            <c:numRef>
              <c:f>Obroty!$D$26:$D$40</c:f>
              <c:numCache>
                <c:formatCode>#,##0.0</c:formatCode>
                <c:ptCount val="15"/>
                <c:pt idx="0">
                  <c:v>23.533200000000001</c:v>
                </c:pt>
                <c:pt idx="1">
                  <c:v>46.17163</c:v>
                </c:pt>
                <c:pt idx="2">
                  <c:v>41.921130000000012</c:v>
                </c:pt>
                <c:pt idx="3">
                  <c:v>51.147580000000005</c:v>
                </c:pt>
                <c:pt idx="4">
                  <c:v>35.536630000000002</c:v>
                </c:pt>
                <c:pt idx="5">
                  <c:v>31.288559999999983</c:v>
                </c:pt>
                <c:pt idx="6">
                  <c:v>25.462379999999985</c:v>
                </c:pt>
                <c:pt idx="7">
                  <c:v>25.077470000000005</c:v>
                </c:pt>
                <c:pt idx="8">
                  <c:v>54.281040000000004</c:v>
                </c:pt>
                <c:pt idx="9">
                  <c:v>20.820409999999978</c:v>
                </c:pt>
                <c:pt idx="10">
                  <c:v>31.239280000000004</c:v>
                </c:pt>
                <c:pt idx="11">
                  <c:v>66.958370000000002</c:v>
                </c:pt>
                <c:pt idx="12">
                  <c:v>26.948679999999989</c:v>
                </c:pt>
                <c:pt idx="13">
                  <c:v>36.78896000000001</c:v>
                </c:pt>
                <c:pt idx="14">
                  <c:v>23.142439999999976</c:v>
                </c:pt>
              </c:numCache>
            </c:numRef>
          </c:val>
        </c:ser>
        <c:ser>
          <c:idx val="2"/>
          <c:order val="2"/>
          <c:tx>
            <c:strRef>
              <c:f>Obroty!$E$25</c:f>
              <c:strCache>
                <c:ptCount val="1"/>
                <c:pt idx="0">
                  <c:v>Przedsiębiorstwa</c:v>
                </c:pt>
              </c:strCache>
            </c:strRef>
          </c:tx>
          <c:cat>
            <c:multiLvlStrRef>
              <c:f>Obroty!$A$26:$B$40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</c:lvl>
              </c:multiLvlStrCache>
            </c:multiLvlStrRef>
          </c:cat>
          <c:val>
            <c:numRef>
              <c:f>Obroty!$E$26:$E$40</c:f>
              <c:numCache>
                <c:formatCode>#,##0.0</c:formatCode>
                <c:ptCount val="15"/>
                <c:pt idx="0">
                  <c:v>65.695759999999979</c:v>
                </c:pt>
                <c:pt idx="1">
                  <c:v>73.390329999999992</c:v>
                </c:pt>
                <c:pt idx="2">
                  <c:v>115.07009999999993</c:v>
                </c:pt>
                <c:pt idx="3">
                  <c:v>1131.7872100000004</c:v>
                </c:pt>
                <c:pt idx="4">
                  <c:v>117.1480200000001</c:v>
                </c:pt>
                <c:pt idx="5">
                  <c:v>1129.4208000000003</c:v>
                </c:pt>
                <c:pt idx="6">
                  <c:v>156.53481999999997</c:v>
                </c:pt>
                <c:pt idx="7">
                  <c:v>155.93352000000002</c:v>
                </c:pt>
                <c:pt idx="8">
                  <c:v>220.47073999999986</c:v>
                </c:pt>
                <c:pt idx="9">
                  <c:v>209.42274000000012</c:v>
                </c:pt>
                <c:pt idx="10">
                  <c:v>241.88992999999991</c:v>
                </c:pt>
                <c:pt idx="11">
                  <c:v>268.91126999999994</c:v>
                </c:pt>
                <c:pt idx="12">
                  <c:v>474.49868999999961</c:v>
                </c:pt>
                <c:pt idx="13">
                  <c:v>382.31008000000031</c:v>
                </c:pt>
                <c:pt idx="14">
                  <c:v>301.76355999999959</c:v>
                </c:pt>
              </c:numCache>
            </c:numRef>
          </c:val>
        </c:ser>
        <c:ser>
          <c:idx val="3"/>
          <c:order val="3"/>
          <c:tx>
            <c:strRef>
              <c:f>Obroty!$F$25</c:f>
              <c:strCache>
                <c:ptCount val="1"/>
                <c:pt idx="0">
                  <c:v>Listy zastawne</c:v>
                </c:pt>
              </c:strCache>
            </c:strRef>
          </c:tx>
          <c:cat>
            <c:multiLvlStrRef>
              <c:f>Obroty!$A$26:$B$40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</c:lvl>
              </c:multiLvlStrCache>
            </c:multiLvlStrRef>
          </c:cat>
          <c:val>
            <c:numRef>
              <c:f>Obroty!$F$26:$F$40</c:f>
              <c:numCache>
                <c:formatCode>#,##0.0</c:formatCode>
                <c:ptCount val="15"/>
                <c:pt idx="0">
                  <c:v>6.9879600000000002</c:v>
                </c:pt>
                <c:pt idx="1">
                  <c:v>16.209800000000001</c:v>
                </c:pt>
                <c:pt idx="2">
                  <c:v>3.0000000000000002E-2</c:v>
                </c:pt>
                <c:pt idx="3">
                  <c:v>0.33422000000000035</c:v>
                </c:pt>
                <c:pt idx="4">
                  <c:v>9.7130000000000008E-2</c:v>
                </c:pt>
                <c:pt idx="5">
                  <c:v>0.31481000000000037</c:v>
                </c:pt>
                <c:pt idx="6">
                  <c:v>0</c:v>
                </c:pt>
                <c:pt idx="7">
                  <c:v>247.94696000000002</c:v>
                </c:pt>
                <c:pt idx="8">
                  <c:v>592.56735999999955</c:v>
                </c:pt>
                <c:pt idx="9">
                  <c:v>91.765659999999997</c:v>
                </c:pt>
                <c:pt idx="10">
                  <c:v>0</c:v>
                </c:pt>
                <c:pt idx="11">
                  <c:v>93.125169999999983</c:v>
                </c:pt>
                <c:pt idx="12">
                  <c:v>5.1789499999999995</c:v>
                </c:pt>
                <c:pt idx="13">
                  <c:v>3.0300000000000001E-3</c:v>
                </c:pt>
                <c:pt idx="14">
                  <c:v>0</c:v>
                </c:pt>
              </c:numCache>
            </c:numRef>
          </c:val>
        </c:ser>
        <c:ser>
          <c:idx val="4"/>
          <c:order val="4"/>
          <c:tx>
            <c:strRef>
              <c:f>Obroty!$G$25</c:f>
              <c:strCache>
                <c:ptCount val="1"/>
                <c:pt idx="0">
                  <c:v>Samorządy</c:v>
                </c:pt>
              </c:strCache>
            </c:strRef>
          </c:tx>
          <c:cat>
            <c:multiLvlStrRef>
              <c:f>Obroty!$A$26:$B$40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</c:lvl>
              </c:multiLvlStrCache>
            </c:multiLvlStrRef>
          </c:cat>
          <c:val>
            <c:numRef>
              <c:f>Obroty!$G$26:$G$40</c:f>
              <c:numCache>
                <c:formatCode>#,##0.0</c:formatCode>
                <c:ptCount val="15"/>
                <c:pt idx="0">
                  <c:v>9.3249400000000016</c:v>
                </c:pt>
                <c:pt idx="1">
                  <c:v>22.124710000000004</c:v>
                </c:pt>
                <c:pt idx="2">
                  <c:v>10.124830000000001</c:v>
                </c:pt>
                <c:pt idx="3">
                  <c:v>1.7702400000000003</c:v>
                </c:pt>
                <c:pt idx="4">
                  <c:v>3.1150399999999987</c:v>
                </c:pt>
                <c:pt idx="5">
                  <c:v>1.8593899999999999</c:v>
                </c:pt>
                <c:pt idx="6">
                  <c:v>3.1326399999999985</c:v>
                </c:pt>
                <c:pt idx="7">
                  <c:v>2.7234200000000022</c:v>
                </c:pt>
                <c:pt idx="8">
                  <c:v>1.6640900000000001</c:v>
                </c:pt>
                <c:pt idx="9">
                  <c:v>7.4812000000000065</c:v>
                </c:pt>
                <c:pt idx="10">
                  <c:v>9.1467900000000011</c:v>
                </c:pt>
                <c:pt idx="11">
                  <c:v>1.2757099999999992</c:v>
                </c:pt>
                <c:pt idx="12">
                  <c:v>2.2791800000000002</c:v>
                </c:pt>
                <c:pt idx="13">
                  <c:v>1.9853400000000001</c:v>
                </c:pt>
                <c:pt idx="14">
                  <c:v>6.0374400000000001</c:v>
                </c:pt>
              </c:numCache>
            </c:numRef>
          </c:val>
        </c:ser>
        <c:gapWidth val="57"/>
        <c:overlap val="100"/>
        <c:axId val="145403264"/>
        <c:axId val="145437824"/>
      </c:barChart>
      <c:lineChart>
        <c:grouping val="standard"/>
        <c:ser>
          <c:idx val="5"/>
          <c:order val="5"/>
          <c:tx>
            <c:strRef>
              <c:f>Obroty!$H$25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000"/>
                </a:pPr>
                <a:endParaRPr lang="pl-PL"/>
              </a:p>
            </c:txPr>
            <c:dLblPos val="t"/>
            <c:showVal val="1"/>
          </c:dLbls>
          <c:cat>
            <c:multiLvlStrRef>
              <c:f>Obroty!$A$26:$B$40</c:f>
              <c:multiLvlStrCache>
                <c:ptCount val="15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</c:lvl>
              </c:multiLvlStrCache>
            </c:multiLvlStrRef>
          </c:cat>
          <c:val>
            <c:numRef>
              <c:f>Obroty!$H$26:$H$40</c:f>
              <c:numCache>
                <c:formatCode>#,##0</c:formatCode>
                <c:ptCount val="15"/>
                <c:pt idx="0">
                  <c:v>110.30870999999998</c:v>
                </c:pt>
                <c:pt idx="1">
                  <c:v>165.29243000000011</c:v>
                </c:pt>
                <c:pt idx="2">
                  <c:v>198.65376999999995</c:v>
                </c:pt>
                <c:pt idx="3">
                  <c:v>1248.0426700000005</c:v>
                </c:pt>
                <c:pt idx="4">
                  <c:v>474.87811999999974</c:v>
                </c:pt>
                <c:pt idx="5">
                  <c:v>1177.0205100000005</c:v>
                </c:pt>
                <c:pt idx="6">
                  <c:v>285.23587999999967</c:v>
                </c:pt>
                <c:pt idx="7">
                  <c:v>536.85070999999959</c:v>
                </c:pt>
                <c:pt idx="8">
                  <c:v>1533.33161</c:v>
                </c:pt>
                <c:pt idx="9">
                  <c:v>1124.4245000000003</c:v>
                </c:pt>
                <c:pt idx="10">
                  <c:v>437.04431999999969</c:v>
                </c:pt>
                <c:pt idx="11">
                  <c:v>670.51473000000055</c:v>
                </c:pt>
                <c:pt idx="12">
                  <c:v>704.86752999999896</c:v>
                </c:pt>
                <c:pt idx="13">
                  <c:v>564.30920999999955</c:v>
                </c:pt>
                <c:pt idx="14">
                  <c:v>574.34174999999948</c:v>
                </c:pt>
              </c:numCache>
            </c:numRef>
          </c:val>
        </c:ser>
        <c:marker val="1"/>
        <c:axId val="145403264"/>
        <c:axId val="145437824"/>
      </c:lineChart>
      <c:catAx>
        <c:axId val="145403264"/>
        <c:scaling>
          <c:orientation val="minMax"/>
        </c:scaling>
        <c:axPos val="b"/>
        <c:majorGridlines>
          <c:spPr>
            <a:ln>
              <a:solidFill>
                <a:prstClr val="white">
                  <a:alpha val="0"/>
                </a:prstClr>
              </a:solidFill>
            </a:ln>
          </c:spPr>
        </c:majorGridlines>
        <c:tickLblPos val="nextTo"/>
        <c:txPr>
          <a:bodyPr/>
          <a:lstStyle/>
          <a:p>
            <a:pPr>
              <a:defRPr sz="900"/>
            </a:pPr>
            <a:endParaRPr lang="pl-PL"/>
          </a:p>
        </c:txPr>
        <c:crossAx val="145437824"/>
        <c:crosses val="autoZero"/>
        <c:auto val="1"/>
        <c:lblAlgn val="ctr"/>
        <c:lblOffset val="100"/>
      </c:catAx>
      <c:valAx>
        <c:axId val="145437824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900"/>
            </a:pPr>
            <a:endParaRPr lang="pl-PL"/>
          </a:p>
        </c:txPr>
        <c:crossAx val="14540326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gap"/>
  </c:chart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>
        <c:manualLayout>
          <c:layoutTarget val="inner"/>
          <c:xMode val="edge"/>
          <c:yMode val="edge"/>
          <c:x val="0.32211425912993902"/>
          <c:y val="0.17757095363079614"/>
          <c:w val="0.51995289213896867"/>
          <c:h val="0.69327052285195767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softEdge">
              <a:bevelT/>
            </a:sp3d>
          </c:spPr>
          <c:dLbls>
            <c:dLbl>
              <c:idx val="0"/>
              <c:layout>
                <c:manualLayout>
                  <c:x val="7.146106736657918E-3"/>
                  <c:y val="-5.780329542140606E-2"/>
                </c:manualLayout>
              </c:layout>
              <c:showVal val="1"/>
              <c:showCatName val="1"/>
              <c:separator>
</c:separator>
            </c:dLbl>
            <c:dLbl>
              <c:idx val="1"/>
              <c:layout>
                <c:manualLayout>
                  <c:x val="2.707784452521168E-2"/>
                  <c:y val="0"/>
                </c:manualLayout>
              </c:layout>
              <c:showVal val="1"/>
              <c:showCatName val="1"/>
              <c:separator>
</c:separator>
            </c:dLbl>
            <c:dLbl>
              <c:idx val="2"/>
              <c:layout>
                <c:manualLayout>
                  <c:x val="-1.9937007874015769E-2"/>
                  <c:y val="-4.6934237386993434E-2"/>
                </c:manualLayout>
              </c:layout>
              <c:showVal val="1"/>
              <c:showCatName val="1"/>
              <c:separator>
</c:separator>
            </c:dLbl>
            <c:dLbl>
              <c:idx val="3"/>
              <c:layout>
                <c:manualLayout>
                  <c:x val="-2.4283136482939869E-2"/>
                  <c:y val="-2.7668416447944192E-3"/>
                </c:manualLayout>
              </c:layout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Arkusz1!$G$3:$G$6</c:f>
              <c:strCache>
                <c:ptCount val="4"/>
                <c:pt idx="0">
                  <c:v>Mikro</c:v>
                </c:pt>
                <c:pt idx="1">
                  <c:v>Małe</c:v>
                </c:pt>
                <c:pt idx="2">
                  <c:v>Średnie</c:v>
                </c:pt>
                <c:pt idx="3">
                  <c:v>Duże</c:v>
                </c:pt>
              </c:strCache>
            </c:strRef>
          </c:cat>
          <c:val>
            <c:numRef>
              <c:f>Arkusz1!$I$3:$I$6</c:f>
              <c:numCache>
                <c:formatCode>0.0%</c:formatCode>
                <c:ptCount val="4"/>
                <c:pt idx="0">
                  <c:v>0.29400000000000032</c:v>
                </c:pt>
                <c:pt idx="1">
                  <c:v>7.8000000000000083E-2</c:v>
                </c:pt>
                <c:pt idx="2">
                  <c:v>0.10100000000000002</c:v>
                </c:pt>
                <c:pt idx="3">
                  <c:v>0.24500000000000027</c:v>
                </c:pt>
              </c:numCache>
            </c:numRef>
          </c:val>
        </c:ser>
        <c:firstSliceAng val="0"/>
      </c:pieChart>
    </c:plotArea>
    <c:plotVisOnly val="1"/>
  </c:chart>
  <c:spPr>
    <a:ln>
      <a:noFill/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autoTitleDeleted val="1"/>
    <c:plotArea>
      <c:layout>
        <c:manualLayout>
          <c:layoutTarget val="inner"/>
          <c:xMode val="edge"/>
          <c:yMode val="edge"/>
          <c:x val="7.5549096137125293E-2"/>
          <c:y val="0.1594674665777886"/>
          <c:w val="0.82355397599740887"/>
          <c:h val="0.70712791171351363"/>
        </c:manualLayout>
      </c:layout>
      <c:ofPieChart>
        <c:ofPieType val="pie"/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explosion val="20"/>
            <c:spPr>
              <a:solidFill>
                <a:schemeClr val="accent2"/>
              </a:solidFill>
            </c:spPr>
          </c:dPt>
          <c:dPt>
            <c:idx val="1"/>
            <c:explosion val="14"/>
            <c:spPr>
              <a:solidFill>
                <a:schemeClr val="accent1"/>
              </a:solidFill>
            </c:spPr>
          </c:dPt>
          <c:dPt>
            <c:idx val="4"/>
            <c:explosion val="40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-5.8500826718548962E-2"/>
                  <c:y val="0.16261865965510006"/>
                </c:manualLayout>
              </c:layout>
              <c:showVal val="1"/>
              <c:showCatName val="1"/>
              <c:separator>
</c:separator>
            </c:dLbl>
            <c:dLbl>
              <c:idx val="1"/>
              <c:layout>
                <c:manualLayout>
                  <c:x val="9.895904019471774E-2"/>
                  <c:y val="4.4359577330913932E-2"/>
                </c:manualLayout>
              </c:layout>
              <c:spPr>
                <a:noFill/>
              </c:spPr>
              <c:txPr>
                <a:bodyPr/>
                <a:lstStyle/>
                <a:p>
                  <a:pPr>
                    <a:defRPr sz="1000" b="1"/>
                  </a:pPr>
                  <a:endParaRPr lang="pl-PL"/>
                </a:p>
              </c:txPr>
              <c:showVal val="1"/>
              <c:showCatName val="1"/>
              <c:separator>
</c:separator>
            </c:dLbl>
            <c:dLbl>
              <c:idx val="2"/>
              <c:layout>
                <c:manualLayout>
                  <c:x val="9.2327344368698341E-2"/>
                  <c:y val="-4.2602365169302249E-2"/>
                </c:manualLayout>
              </c:layout>
              <c:showVal val="1"/>
              <c:showCatName val="1"/>
              <c:separator>
</c:separator>
            </c:dLbl>
            <c:dLbl>
              <c:idx val="3"/>
              <c:layout>
                <c:manualLayout>
                  <c:x val="0"/>
                  <c:y val="4.3424187435963909E-3"/>
                </c:manualLayout>
              </c:layout>
              <c:showVal val="1"/>
              <c:showCatName val="1"/>
              <c:separator>
</c:separator>
            </c:dLbl>
            <c:dLbl>
              <c:idx val="4"/>
              <c:layout>
                <c:manualLayout>
                  <c:x val="-0.10593580865936547"/>
                  <c:y val="-8.5022034588749545E-2"/>
                </c:manualLayout>
              </c:layout>
              <c:tx>
                <c:rich>
                  <a:bodyPr/>
                  <a:lstStyle/>
                  <a:p>
                    <a:r>
                      <a:rPr lang="pl-PL" b="1" dirty="0" smtClean="0"/>
                      <a:t>Ś</a:t>
                    </a:r>
                    <a:r>
                      <a:rPr lang="pl-PL" dirty="0" smtClean="0"/>
                      <a:t>rednie i duże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0,</a:t>
                    </a:r>
                    <a:r>
                      <a:rPr lang="pl-PL" dirty="0" smtClean="0"/>
                      <a:t>86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1000" b="1"/>
                </a:pPr>
                <a:endParaRPr lang="pl-PL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Arkusz1!$A$2:$A$5</c:f>
              <c:strCache>
                <c:ptCount val="4"/>
                <c:pt idx="0">
                  <c:v>Małe (bez mikro)</c:v>
                </c:pt>
                <c:pt idx="1">
                  <c:v>Mikro</c:v>
                </c:pt>
                <c:pt idx="2">
                  <c:v>Średnie</c:v>
                </c:pt>
                <c:pt idx="3">
                  <c:v>Duże</c:v>
                </c:pt>
              </c:strCache>
            </c:strRef>
          </c:cat>
          <c:val>
            <c:numRef>
              <c:f>Arkusz1!$B$2:$B$5</c:f>
              <c:numCache>
                <c:formatCode>0.00%</c:formatCode>
                <c:ptCount val="4"/>
                <c:pt idx="0">
                  <c:v>3.6799999999999999E-2</c:v>
                </c:pt>
                <c:pt idx="1">
                  <c:v>0.95450000000000002</c:v>
                </c:pt>
                <c:pt idx="2">
                  <c:v>7.5000000000000127E-3</c:v>
                </c:pt>
                <c:pt idx="3">
                  <c:v>1.1000000000000027E-3</c:v>
                </c:pt>
              </c:numCache>
            </c:numRef>
          </c:val>
        </c:ser>
        <c:gapWidth val="104"/>
        <c:splitType val="pos"/>
        <c:splitPos val="2"/>
        <c:secondPieSize val="53"/>
        <c:serLines/>
      </c:ofPieChart>
    </c:plotArea>
    <c:plotVisOnly val="1"/>
  </c:chart>
  <c:txPr>
    <a:bodyPr/>
    <a:lstStyle/>
    <a:p>
      <a:pPr>
        <a:defRPr sz="1400"/>
      </a:pPr>
      <a:endParaRPr lang="pl-PL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4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827614898582533E-2"/>
          <c:y val="0"/>
          <c:w val="0.94086021505376405"/>
          <c:h val="0.78851129335797698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Individual investors</c:v>
                </c:pt>
              </c:strCache>
            </c:strRef>
          </c:tx>
          <c:dLbls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1H 2014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18</c:v>
                </c:pt>
                <c:pt idx="1">
                  <c:v>27</c:v>
                </c:pt>
                <c:pt idx="2">
                  <c:v>19</c:v>
                </c:pt>
                <c:pt idx="3">
                  <c:v>18</c:v>
                </c:pt>
                <c:pt idx="4">
                  <c:v>18</c:v>
                </c:pt>
                <c:pt idx="5">
                  <c:v>15</c:v>
                </c:pt>
                <c:pt idx="6">
                  <c:v>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Institutional investors</c:v>
                </c:pt>
              </c:strCache>
            </c:strRef>
          </c:tx>
          <c:dLbls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1H 2014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39</c:v>
                </c:pt>
                <c:pt idx="1">
                  <c:v>37</c:v>
                </c:pt>
                <c:pt idx="2">
                  <c:v>34</c:v>
                </c:pt>
                <c:pt idx="3">
                  <c:v>35</c:v>
                </c:pt>
                <c:pt idx="4">
                  <c:v>34</c:v>
                </c:pt>
                <c:pt idx="5">
                  <c:v>38</c:v>
                </c:pt>
                <c:pt idx="6">
                  <c:v>38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Foreign investors</c:v>
                </c:pt>
              </c:strCache>
            </c:strRef>
          </c:tx>
          <c:dLbls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1H 2014</c:v>
                </c:pt>
              </c:strCache>
            </c:strRef>
          </c:cat>
          <c:val>
            <c:numRef>
              <c:f>Sheet1!$D$2:$D$8</c:f>
              <c:numCache>
                <c:formatCode>0</c:formatCode>
                <c:ptCount val="7"/>
                <c:pt idx="0">
                  <c:v>43</c:v>
                </c:pt>
                <c:pt idx="1">
                  <c:v>36</c:v>
                </c:pt>
                <c:pt idx="2">
                  <c:v>47</c:v>
                </c:pt>
                <c:pt idx="3">
                  <c:v>47</c:v>
                </c:pt>
                <c:pt idx="4">
                  <c:v>48</c:v>
                </c:pt>
                <c:pt idx="5">
                  <c:v>47</c:v>
                </c:pt>
                <c:pt idx="6">
                  <c:v>49</c:v>
                </c:pt>
              </c:numCache>
            </c:numRef>
          </c:val>
        </c:ser>
        <c:gapWidth val="85"/>
        <c:overlap val="100"/>
        <c:axId val="148947328"/>
        <c:axId val="148955520"/>
      </c:barChart>
      <c:catAx>
        <c:axId val="1489473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00"/>
            </a:pPr>
            <a:endParaRPr lang="pl-PL"/>
          </a:p>
        </c:txPr>
        <c:crossAx val="148955520"/>
        <c:crosses val="autoZero"/>
        <c:auto val="1"/>
        <c:lblAlgn val="ctr"/>
        <c:lblOffset val="100"/>
      </c:catAx>
      <c:valAx>
        <c:axId val="148955520"/>
        <c:scaling>
          <c:orientation val="minMax"/>
          <c:min val="0"/>
        </c:scaling>
        <c:delete val="1"/>
        <c:axPos val="l"/>
        <c:numFmt formatCode="0" sourceLinked="1"/>
        <c:tickLblPos val="none"/>
        <c:crossAx val="1489473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l-PL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4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21502792570464E-2"/>
          <c:y val="0"/>
          <c:w val="0.96114320631041517"/>
          <c:h val="0.76470179783946191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Inwestorzy indywidualni</c:v>
                </c:pt>
              </c:strCache>
            </c:strRef>
          </c:tx>
          <c:dLbls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1H 2014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92</c:v>
                </c:pt>
                <c:pt idx="1">
                  <c:v>88</c:v>
                </c:pt>
                <c:pt idx="2">
                  <c:v>87</c:v>
                </c:pt>
                <c:pt idx="3">
                  <c:v>77</c:v>
                </c:pt>
                <c:pt idx="4">
                  <c:v>73</c:v>
                </c:pt>
                <c:pt idx="5">
                  <c:v>69</c:v>
                </c:pt>
                <c:pt idx="6">
                  <c:v>62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Institutional investors</c:v>
                </c:pt>
              </c:strCache>
            </c:strRef>
          </c:tx>
          <c:dLbls>
            <c:dLbl>
              <c:idx val="0"/>
              <c:layout>
                <c:manualLayout>
                  <c:x val="7.5051751579659105E-3"/>
                  <c:y val="6.1861126350332531E-3"/>
                </c:manualLayout>
              </c:layout>
              <c:showVal val="1"/>
            </c:dLbl>
            <c:dLbl>
              <c:idx val="1"/>
              <c:layout>
                <c:manualLayout>
                  <c:x val="3.7525875789830992E-3"/>
                  <c:y val="2.2031146945671247E-3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1H 2014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6</c:v>
                </c:pt>
                <c:pt idx="1">
                  <c:v>10</c:v>
                </c:pt>
                <c:pt idx="2">
                  <c:v>11</c:v>
                </c:pt>
                <c:pt idx="3">
                  <c:v>20</c:v>
                </c:pt>
                <c:pt idx="4">
                  <c:v>17</c:v>
                </c:pt>
                <c:pt idx="5">
                  <c:v>24</c:v>
                </c:pt>
                <c:pt idx="6">
                  <c:v>32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Inwestorzy zagraniczni</c:v>
                </c:pt>
              </c:strCache>
            </c:strRef>
          </c:tx>
          <c:dLbls>
            <c:dLbl>
              <c:idx val="0"/>
              <c:layout>
                <c:manualLayout>
                  <c:x val="7.5050762681215114E-3"/>
                  <c:y val="-3.9206969579096251E-2"/>
                </c:manualLayout>
              </c:layout>
              <c:showVal val="1"/>
            </c:dLbl>
            <c:dLbl>
              <c:idx val="1"/>
              <c:layout>
                <c:manualLayout>
                  <c:x val="-7.50507626812154E-3"/>
                  <c:y val="-3.9206969579096251E-2"/>
                </c:manualLayout>
              </c:layout>
              <c:showVal val="1"/>
            </c:dLbl>
            <c:dLbl>
              <c:idx val="2"/>
              <c:layout>
                <c:manualLayout>
                  <c:x val="-3.752587578983117E-3"/>
                  <c:y val="-3.5538152509502555E-2"/>
                </c:manualLayout>
              </c:layout>
              <c:showVal val="1"/>
            </c:dLbl>
            <c:dLbl>
              <c:idx val="3"/>
              <c:layout>
                <c:manualLayout>
                  <c:x val="7.4264120814469643E-17"/>
                  <c:y val="-3.9206832486727634E-2"/>
                </c:manualLayout>
              </c:layout>
              <c:showVal val="1"/>
            </c:dLbl>
            <c:dLbl>
              <c:idx val="4"/>
              <c:layout>
                <c:manualLayout>
                  <c:x val="5.0163802937885113E-4"/>
                  <c:y val="6.0732631014855888E-3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1.5561996379487309E-2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/>
                </a:pPr>
                <a:endParaRPr lang="pl-PL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1H 2014</c:v>
                </c:pt>
              </c:strCache>
            </c:strRef>
          </c:cat>
          <c:val>
            <c:numRef>
              <c:f>Sheet1!$D$2:$D$8</c:f>
              <c:numCache>
                <c:formatCode>0</c:formatCode>
                <c:ptCount val="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10</c:v>
                </c:pt>
                <c:pt idx="5">
                  <c:v>7</c:v>
                </c:pt>
                <c:pt idx="6">
                  <c:v>6</c:v>
                </c:pt>
              </c:numCache>
            </c:numRef>
          </c:val>
        </c:ser>
        <c:gapWidth val="85"/>
        <c:overlap val="100"/>
        <c:axId val="174925312"/>
        <c:axId val="175127168"/>
      </c:barChart>
      <c:catAx>
        <c:axId val="17492531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00"/>
            </a:pPr>
            <a:endParaRPr lang="pl-PL"/>
          </a:p>
        </c:txPr>
        <c:crossAx val="175127168"/>
        <c:crosses val="autoZero"/>
        <c:auto val="1"/>
        <c:lblAlgn val="ctr"/>
        <c:lblOffset val="100"/>
      </c:catAx>
      <c:valAx>
        <c:axId val="175127168"/>
        <c:scaling>
          <c:orientation val="minMax"/>
          <c:min val="0"/>
        </c:scaling>
        <c:delete val="1"/>
        <c:axPos val="l"/>
        <c:numFmt formatCode="0" sourceLinked="1"/>
        <c:tickLblPos val="none"/>
        <c:crossAx val="1749253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l-PL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4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243851693246205E-2"/>
          <c:y val="0"/>
          <c:w val="0.95689367848017592"/>
          <c:h val="0.82862691799261634"/>
        </c:manualLayout>
      </c:layou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Inwestorzy indywidualni</c:v>
                </c:pt>
              </c:strCache>
            </c:strRef>
          </c:tx>
          <c:dLbls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1H 2014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53</c:v>
                </c:pt>
                <c:pt idx="1">
                  <c:v>52</c:v>
                </c:pt>
                <c:pt idx="2">
                  <c:v>50</c:v>
                </c:pt>
                <c:pt idx="3">
                  <c:v>46</c:v>
                </c:pt>
                <c:pt idx="4">
                  <c:v>47</c:v>
                </c:pt>
                <c:pt idx="5">
                  <c:v>50</c:v>
                </c:pt>
                <c:pt idx="6">
                  <c:v>46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Inwestorzy instytucjonalni</c:v>
                </c:pt>
              </c:strCache>
            </c:strRef>
          </c:tx>
          <c:dLbls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1H 2014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37</c:v>
                </c:pt>
                <c:pt idx="1">
                  <c:v>37</c:v>
                </c:pt>
                <c:pt idx="2">
                  <c:v>36</c:v>
                </c:pt>
                <c:pt idx="3">
                  <c:v>38</c:v>
                </c:pt>
                <c:pt idx="4">
                  <c:v>36</c:v>
                </c:pt>
                <c:pt idx="5">
                  <c:v>34</c:v>
                </c:pt>
                <c:pt idx="6">
                  <c:v>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Foreign investors</c:v>
                </c:pt>
              </c:strCache>
            </c:strRef>
          </c:tx>
          <c:dLbls>
            <c:dLbl>
              <c:idx val="5"/>
              <c:layout>
                <c:manualLayout>
                  <c:x val="0"/>
                  <c:y val="-5.3445240091168295E-3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1H 2014</c:v>
                </c:pt>
              </c:strCache>
            </c:strRef>
          </c:cat>
          <c:val>
            <c:numRef>
              <c:f>Sheet1!$D$2:$D$8</c:f>
              <c:numCache>
                <c:formatCode>0</c:formatCode>
                <c:ptCount val="7"/>
                <c:pt idx="0">
                  <c:v>10</c:v>
                </c:pt>
                <c:pt idx="1">
                  <c:v>11</c:v>
                </c:pt>
                <c:pt idx="2">
                  <c:v>14</c:v>
                </c:pt>
                <c:pt idx="3">
                  <c:v>16</c:v>
                </c:pt>
                <c:pt idx="4">
                  <c:v>17</c:v>
                </c:pt>
                <c:pt idx="5">
                  <c:v>16</c:v>
                </c:pt>
                <c:pt idx="6">
                  <c:v>19</c:v>
                </c:pt>
              </c:numCache>
            </c:numRef>
          </c:val>
        </c:ser>
        <c:gapWidth val="85"/>
        <c:overlap val="100"/>
        <c:axId val="180438144"/>
        <c:axId val="180474240"/>
      </c:barChart>
      <c:catAx>
        <c:axId val="1804381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900"/>
            </a:pPr>
            <a:endParaRPr lang="pl-PL"/>
          </a:p>
        </c:txPr>
        <c:crossAx val="180474240"/>
        <c:crosses val="autoZero"/>
        <c:auto val="1"/>
        <c:lblAlgn val="ctr"/>
        <c:lblOffset val="100"/>
      </c:catAx>
      <c:valAx>
        <c:axId val="180474240"/>
        <c:scaling>
          <c:orientation val="minMax"/>
          <c:max val="150"/>
          <c:min val="0"/>
        </c:scaling>
        <c:delete val="1"/>
        <c:axPos val="l"/>
        <c:numFmt formatCode="0" sourceLinked="1"/>
        <c:tickLblPos val="none"/>
        <c:crossAx val="180438144"/>
        <c:crosses val="autoZero"/>
        <c:crossBetween val="between"/>
        <c:majorUnit val="20"/>
      </c:valAx>
    </c:plotArea>
    <c:plotVisOnly val="1"/>
    <c:dispBlanksAs val="gap"/>
  </c:chart>
  <c:txPr>
    <a:bodyPr/>
    <a:lstStyle/>
    <a:p>
      <a:pPr>
        <a:defRPr sz="1800"/>
      </a:pPr>
      <a:endParaRPr lang="pl-PL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title>
      <c:tx>
        <c:rich>
          <a:bodyPr/>
          <a:lstStyle/>
          <a:p>
            <a:pPr>
              <a:defRPr sz="1050"/>
            </a:pPr>
            <a:r>
              <a:rPr lang="pl-PL" sz="1050" b="1" i="0" baseline="0"/>
              <a:t>Wartość ofert przeprowadzonych na rynku NewConnect (mln PLN) i liczba debiutów</a:t>
            </a:r>
            <a:endParaRPr lang="pl-PL" sz="1050"/>
          </a:p>
        </c:rich>
      </c:tx>
      <c:layout>
        <c:manualLayout>
          <c:xMode val="edge"/>
          <c:yMode val="edge"/>
          <c:x val="0.11615069085891062"/>
          <c:y val="2.8129291378113791E-2"/>
        </c:manualLayout>
      </c:layout>
      <c:spPr>
        <a:solidFill>
          <a:schemeClr val="accent1">
            <a:lumMod val="20000"/>
            <a:lumOff val="80000"/>
          </a:schemeClr>
        </a:solidFill>
      </c:spPr>
    </c:title>
    <c:plotArea>
      <c:layout>
        <c:manualLayout>
          <c:layoutTarget val="inner"/>
          <c:xMode val="edge"/>
          <c:yMode val="edge"/>
          <c:x val="7.6451757140913484E-2"/>
          <c:y val="0.13172961918402906"/>
          <c:w val="0.86172207068033246"/>
          <c:h val="0.60604669019388324"/>
        </c:manualLayout>
      </c:layout>
      <c:barChart>
        <c:barDir val="col"/>
        <c:grouping val="stacked"/>
        <c:ser>
          <c:idx val="0"/>
          <c:order val="0"/>
          <c:tx>
            <c:strRef>
              <c:f>Lata!$M$2</c:f>
              <c:strCache>
                <c:ptCount val="1"/>
                <c:pt idx="0">
                  <c:v>IPO</c:v>
                </c:pt>
              </c:strCache>
            </c:strRef>
          </c:tx>
          <c:dLbls>
            <c:showVal val="1"/>
          </c:dLbls>
          <c:cat>
            <c:strRef>
              <c:f>Lata!$O$3:$O$9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Lata!$D$3:$D$9</c:f>
              <c:numCache>
                <c:formatCode>#,##0</c:formatCode>
                <c:ptCount val="7"/>
                <c:pt idx="0">
                  <c:v>162.44707045000001</c:v>
                </c:pt>
                <c:pt idx="1">
                  <c:v>185.40658916000001</c:v>
                </c:pt>
                <c:pt idx="2">
                  <c:v>52.434987999999997</c:v>
                </c:pt>
                <c:pt idx="3">
                  <c:v>241.60518626999999</c:v>
                </c:pt>
                <c:pt idx="4">
                  <c:v>725.84852427999999</c:v>
                </c:pt>
                <c:pt idx="5">
                  <c:v>225.03373156999999</c:v>
                </c:pt>
                <c:pt idx="6">
                  <c:v>104.06564821000001</c:v>
                </c:pt>
              </c:numCache>
            </c:numRef>
          </c:val>
        </c:ser>
        <c:ser>
          <c:idx val="1"/>
          <c:order val="1"/>
          <c:tx>
            <c:strRef>
              <c:f>Lata!$N$2</c:f>
              <c:strCache>
                <c:ptCount val="1"/>
                <c:pt idx="0">
                  <c:v>SPO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layout>
                <c:manualLayout>
                  <c:x val="0"/>
                  <c:y val="-1.4674674031581285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1.7609608837897542E-2"/>
                </c:manualLayout>
              </c:layout>
              <c:showVal val="1"/>
            </c:dLbl>
            <c:showVal val="1"/>
          </c:dLbls>
          <c:cat>
            <c:strRef>
              <c:f>Lata!$O$3:$O$9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strCache>
            </c:strRef>
          </c:cat>
          <c:val>
            <c:numRef>
              <c:f>Lata!$E$3:$E$9</c:f>
              <c:numCache>
                <c:formatCode>General</c:formatCode>
                <c:ptCount val="7"/>
                <c:pt idx="1">
                  <c:v>18</c:v>
                </c:pt>
                <c:pt idx="2">
                  <c:v>67</c:v>
                </c:pt>
                <c:pt idx="3">
                  <c:v>126</c:v>
                </c:pt>
                <c:pt idx="4" formatCode="#,##0">
                  <c:v>646.22600572127203</c:v>
                </c:pt>
                <c:pt idx="5" formatCode="#,##0">
                  <c:v>458.78411979999873</c:v>
                </c:pt>
                <c:pt idx="6" formatCode="#,##0">
                  <c:v>521.68509394000205</c:v>
                </c:pt>
              </c:numCache>
            </c:numRef>
          </c:val>
        </c:ser>
        <c:overlap val="100"/>
        <c:axId val="51777536"/>
        <c:axId val="51779072"/>
      </c:barChart>
      <c:scatterChart>
        <c:scatterStyle val="lineMarker"/>
        <c:ser>
          <c:idx val="3"/>
          <c:order val="2"/>
          <c:tx>
            <c:strRef>
              <c:f>Lata!$C$2</c:f>
              <c:strCache>
                <c:ptCount val="1"/>
                <c:pt idx="0">
                  <c:v>Liczba debiutów (prawa oś)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square"/>
            <c:size val="7"/>
            <c:spPr>
              <a:solidFill>
                <a:schemeClr val="accent5"/>
              </a:solidFill>
              <a:ln>
                <a:noFill/>
              </a:ln>
            </c:spPr>
          </c:marker>
          <c:dLbls>
            <c:spPr>
              <a:solidFill>
                <a:schemeClr val="accent5">
                  <a:lumMod val="20000"/>
                  <a:lumOff val="80000"/>
                </a:schemeClr>
              </a:solidFill>
            </c:spPr>
            <c:showVal val="1"/>
          </c:dLbls>
          <c:yVal>
            <c:numRef>
              <c:f>Lata!$C$3:$C$9</c:f>
              <c:numCache>
                <c:formatCode>General</c:formatCode>
                <c:ptCount val="7"/>
                <c:pt idx="0">
                  <c:v>24</c:v>
                </c:pt>
                <c:pt idx="1">
                  <c:v>61</c:v>
                </c:pt>
                <c:pt idx="2">
                  <c:v>26</c:v>
                </c:pt>
                <c:pt idx="3">
                  <c:v>86</c:v>
                </c:pt>
                <c:pt idx="4">
                  <c:v>172</c:v>
                </c:pt>
                <c:pt idx="5">
                  <c:v>89</c:v>
                </c:pt>
                <c:pt idx="6">
                  <c:v>42</c:v>
                </c:pt>
              </c:numCache>
            </c:numRef>
          </c:yVal>
        </c:ser>
        <c:axId val="51786496"/>
        <c:axId val="51780608"/>
      </c:scatterChart>
      <c:catAx>
        <c:axId val="51777536"/>
        <c:scaling>
          <c:orientation val="minMax"/>
        </c:scaling>
        <c:axPos val="b"/>
        <c:numFmt formatCode="@" sourceLinked="1"/>
        <c:tickLblPos val="nextTo"/>
        <c:crossAx val="51779072"/>
        <c:crosses val="autoZero"/>
        <c:auto val="1"/>
        <c:lblAlgn val="ctr"/>
        <c:lblOffset val="100"/>
      </c:catAx>
      <c:valAx>
        <c:axId val="51779072"/>
        <c:scaling>
          <c:orientation val="minMax"/>
        </c:scaling>
        <c:axPos val="l"/>
        <c:majorGridlines/>
        <c:numFmt formatCode="#,##0" sourceLinked="1"/>
        <c:tickLblPos val="nextTo"/>
        <c:crossAx val="51777536"/>
        <c:crosses val="autoZero"/>
        <c:crossBetween val="between"/>
        <c:majorUnit val="400"/>
      </c:valAx>
      <c:valAx>
        <c:axId val="51780608"/>
        <c:scaling>
          <c:orientation val="minMax"/>
        </c:scaling>
        <c:axPos val="r"/>
        <c:numFmt formatCode="General" sourceLinked="1"/>
        <c:tickLblPos val="nextTo"/>
        <c:spPr>
          <a:ln w="0"/>
        </c:spPr>
        <c:crossAx val="51786496"/>
        <c:crosses val="max"/>
        <c:crossBetween val="midCat"/>
      </c:valAx>
      <c:valAx>
        <c:axId val="51786496"/>
        <c:scaling>
          <c:orientation val="minMax"/>
        </c:scaling>
        <c:delete val="1"/>
        <c:axPos val="b"/>
        <c:tickLblPos val="none"/>
        <c:crossAx val="5178060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"/>
          <c:y val="0.79470633952492353"/>
          <c:w val="1"/>
          <c:h val="0.18926170091096786"/>
        </c:manualLayout>
      </c:layout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0580600501860347E-2"/>
          <c:y val="6.9581185714802495E-3"/>
          <c:w val="0.91941939949813967"/>
          <c:h val="0.99250988529355044"/>
        </c:manualLayout>
      </c:layout>
      <c:pie3DChart>
        <c:varyColors val="1"/>
        <c:ser>
          <c:idx val="0"/>
          <c:order val="0"/>
          <c:explosion val="25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  <a:r>
                      <a:rPr lang="pl-PL"/>
                      <a:t>3</a:t>
                    </a:r>
                    <a:endParaRPr lang="en-US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'\\dzialowy\dysk\DR\DRC\Roboczy\Bazy danych\[Dane_rynek_AD.xlsx]SekWoj'!$N$2:$N$16</c:f>
              <c:strCache>
                <c:ptCount val="15"/>
                <c:pt idx="0">
                  <c:v>Handel</c:v>
                </c:pt>
                <c:pt idx="1">
                  <c:v>Usługi inne</c:v>
                </c:pt>
                <c:pt idx="2">
                  <c:v>Inwestycje</c:v>
                </c:pt>
                <c:pt idx="3">
                  <c:v>Informatyka</c:v>
                </c:pt>
                <c:pt idx="4">
                  <c:v>Budownictwo</c:v>
                </c:pt>
                <c:pt idx="5">
                  <c:v>Technologie</c:v>
                </c:pt>
                <c:pt idx="6">
                  <c:v>Usługi finansowe</c:v>
                </c:pt>
                <c:pt idx="7">
                  <c:v>Media</c:v>
                </c:pt>
                <c:pt idx="8">
                  <c:v>Nieruchomości</c:v>
                </c:pt>
                <c:pt idx="9">
                  <c:v>Ochrona zdrowia</c:v>
                </c:pt>
                <c:pt idx="10">
                  <c:v>Wypoczynek</c:v>
                </c:pt>
                <c:pt idx="11">
                  <c:v>E-handel</c:v>
                </c:pt>
                <c:pt idx="12">
                  <c:v>Eco-energia</c:v>
                </c:pt>
                <c:pt idx="13">
                  <c:v>Recykling</c:v>
                </c:pt>
                <c:pt idx="14">
                  <c:v>Telekomunikacja</c:v>
                </c:pt>
              </c:strCache>
            </c:strRef>
          </c:cat>
          <c:val>
            <c:numRef>
              <c:f>Arkusz1!$H$21:$H$35</c:f>
              <c:numCache>
                <c:formatCode>General</c:formatCode>
                <c:ptCount val="15"/>
                <c:pt idx="0">
                  <c:v>69</c:v>
                </c:pt>
                <c:pt idx="1">
                  <c:v>53</c:v>
                </c:pt>
                <c:pt idx="2">
                  <c:v>24</c:v>
                </c:pt>
                <c:pt idx="3">
                  <c:v>38</c:v>
                </c:pt>
                <c:pt idx="4">
                  <c:v>32</c:v>
                </c:pt>
                <c:pt idx="5">
                  <c:v>34</c:v>
                </c:pt>
                <c:pt idx="6">
                  <c:v>35</c:v>
                </c:pt>
                <c:pt idx="7">
                  <c:v>35</c:v>
                </c:pt>
                <c:pt idx="8">
                  <c:v>20</c:v>
                </c:pt>
                <c:pt idx="9">
                  <c:v>20</c:v>
                </c:pt>
                <c:pt idx="10">
                  <c:v>14</c:v>
                </c:pt>
                <c:pt idx="11">
                  <c:v>11</c:v>
                </c:pt>
                <c:pt idx="12">
                  <c:v>13</c:v>
                </c:pt>
                <c:pt idx="13">
                  <c:v>9</c:v>
                </c:pt>
                <c:pt idx="14">
                  <c:v>12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9.2790749911061843E-2"/>
          <c:y val="0.64825798091709097"/>
          <c:w val="0.74382221453087982"/>
          <c:h val="0.29939777079009788"/>
        </c:manualLayout>
      </c:layout>
    </c:legend>
    <c:plotVisOnly val="1"/>
  </c:chart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plotArea>
      <c:layout>
        <c:manualLayout>
          <c:layoutTarget val="inner"/>
          <c:xMode val="edge"/>
          <c:yMode val="edge"/>
          <c:x val="8.7030009039214443E-2"/>
          <c:y val="0.19015115341794181"/>
          <c:w val="0.8375377569514415"/>
          <c:h val="0.46943011060236806"/>
        </c:manualLayout>
      </c:layout>
      <c:areaChart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Krótkoterminowe papiery wartościowe</c:v>
                </c:pt>
              </c:strCache>
            </c:strRef>
          </c:tx>
          <c:spPr>
            <a:solidFill>
              <a:srgbClr val="004A8B"/>
            </a:solidFill>
          </c:spPr>
          <c:cat>
            <c:strRef>
              <c:f>Sheet1!$B$1:$AG$1</c:f>
              <c:strCache>
                <c:ptCount val="32"/>
                <c:pt idx="0">
                  <c:v>2006</c:v>
                </c:pt>
                <c:pt idx="1">
                  <c:v>Q2/06</c:v>
                </c:pt>
                <c:pt idx="2">
                  <c:v>Q3/06</c:v>
                </c:pt>
                <c:pt idx="3">
                  <c:v>Q4/06</c:v>
                </c:pt>
                <c:pt idx="4">
                  <c:v>2007</c:v>
                </c:pt>
                <c:pt idx="5">
                  <c:v>Q2/07</c:v>
                </c:pt>
                <c:pt idx="6">
                  <c:v>Q3/07</c:v>
                </c:pt>
                <c:pt idx="7">
                  <c:v>Q4/07</c:v>
                </c:pt>
                <c:pt idx="8">
                  <c:v>2008</c:v>
                </c:pt>
                <c:pt idx="9">
                  <c:v>Q2/08</c:v>
                </c:pt>
                <c:pt idx="10">
                  <c:v>Q3/08</c:v>
                </c:pt>
                <c:pt idx="11">
                  <c:v>Q4/08</c:v>
                </c:pt>
                <c:pt idx="12">
                  <c:v>2009</c:v>
                </c:pt>
                <c:pt idx="13">
                  <c:v>Q2/09</c:v>
                </c:pt>
                <c:pt idx="14">
                  <c:v>Q3/09</c:v>
                </c:pt>
                <c:pt idx="15">
                  <c:v>Q4/09</c:v>
                </c:pt>
                <c:pt idx="16">
                  <c:v>2010</c:v>
                </c:pt>
                <c:pt idx="17">
                  <c:v>Q2/10</c:v>
                </c:pt>
                <c:pt idx="18">
                  <c:v>Q3/10</c:v>
                </c:pt>
                <c:pt idx="19">
                  <c:v>Q4/10</c:v>
                </c:pt>
                <c:pt idx="20">
                  <c:v>2011</c:v>
                </c:pt>
                <c:pt idx="21">
                  <c:v>Q2/11</c:v>
                </c:pt>
                <c:pt idx="22">
                  <c:v>Q3/11</c:v>
                </c:pt>
                <c:pt idx="23">
                  <c:v>Q4/11</c:v>
                </c:pt>
                <c:pt idx="24">
                  <c:v>2012</c:v>
                </c:pt>
                <c:pt idx="25">
                  <c:v>Q2/12</c:v>
                </c:pt>
                <c:pt idx="26">
                  <c:v>Q3/12</c:v>
                </c:pt>
                <c:pt idx="27">
                  <c:v>Q4/12</c:v>
                </c:pt>
                <c:pt idx="28">
                  <c:v>2013</c:v>
                </c:pt>
                <c:pt idx="29">
                  <c:v>Q2/13</c:v>
                </c:pt>
                <c:pt idx="30">
                  <c:v>Q3/13</c:v>
                </c:pt>
                <c:pt idx="31">
                  <c:v>Q4/13</c:v>
                </c:pt>
              </c:strCache>
            </c:strRef>
          </c:cat>
          <c:val>
            <c:numRef>
              <c:f>Sheet1!$B$2:$AG$2</c:f>
              <c:numCache>
                <c:formatCode>General</c:formatCode>
                <c:ptCount val="32"/>
                <c:pt idx="0">
                  <c:v>9.3085700000000013</c:v>
                </c:pt>
                <c:pt idx="1">
                  <c:v>10.51276</c:v>
                </c:pt>
                <c:pt idx="2">
                  <c:v>10.88772</c:v>
                </c:pt>
                <c:pt idx="3">
                  <c:v>12.885180000000007</c:v>
                </c:pt>
                <c:pt idx="4">
                  <c:v>11.63677</c:v>
                </c:pt>
                <c:pt idx="5">
                  <c:v>12.211510000000001</c:v>
                </c:pt>
                <c:pt idx="6">
                  <c:v>12.402240000000004</c:v>
                </c:pt>
                <c:pt idx="7">
                  <c:v>13.75783</c:v>
                </c:pt>
                <c:pt idx="8">
                  <c:v>12.69974</c:v>
                </c:pt>
                <c:pt idx="9">
                  <c:v>13.89842</c:v>
                </c:pt>
                <c:pt idx="10">
                  <c:v>14.90375</c:v>
                </c:pt>
                <c:pt idx="11">
                  <c:v>12.952290000000009</c:v>
                </c:pt>
                <c:pt idx="12">
                  <c:v>12.32184</c:v>
                </c:pt>
                <c:pt idx="13">
                  <c:v>11.56035</c:v>
                </c:pt>
                <c:pt idx="14">
                  <c:v>12.17825</c:v>
                </c:pt>
                <c:pt idx="15">
                  <c:v>9.9699200000000001</c:v>
                </c:pt>
                <c:pt idx="16">
                  <c:v>10.675000000000002</c:v>
                </c:pt>
                <c:pt idx="17">
                  <c:v>11.350860000000004</c:v>
                </c:pt>
                <c:pt idx="18">
                  <c:v>14.01965</c:v>
                </c:pt>
                <c:pt idx="19">
                  <c:v>14.793810000000001</c:v>
                </c:pt>
                <c:pt idx="20">
                  <c:v>14.492290000000002</c:v>
                </c:pt>
                <c:pt idx="21">
                  <c:v>15.69957</c:v>
                </c:pt>
                <c:pt idx="22" formatCode="#,##0.00">
                  <c:v>22.232869999999988</c:v>
                </c:pt>
                <c:pt idx="23" formatCode="#,##0.00">
                  <c:v>22.248499999999982</c:v>
                </c:pt>
                <c:pt idx="24" formatCode="#,##0.00">
                  <c:v>22.492999999999981</c:v>
                </c:pt>
                <c:pt idx="25" formatCode="#,##0.00">
                  <c:v>22.27535</c:v>
                </c:pt>
                <c:pt idx="26" formatCode="#,##0.00">
                  <c:v>25.06345</c:v>
                </c:pt>
                <c:pt idx="27" formatCode="#,##0.00">
                  <c:v>26.366</c:v>
                </c:pt>
                <c:pt idx="28" formatCode="#,##0.00">
                  <c:v>25.567</c:v>
                </c:pt>
                <c:pt idx="29" formatCode="#,##0.00">
                  <c:v>23.57869999999998</c:v>
                </c:pt>
                <c:pt idx="30" formatCode="#,##0.00">
                  <c:v>19.806999999999999</c:v>
                </c:pt>
                <c:pt idx="31" formatCode="#,##0.00">
                  <c:v>19.149999999999999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Obigacje korporacyjne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Sheet1!$B$1:$AG$1</c:f>
              <c:strCache>
                <c:ptCount val="32"/>
                <c:pt idx="0">
                  <c:v>2006</c:v>
                </c:pt>
                <c:pt idx="1">
                  <c:v>Q2/06</c:v>
                </c:pt>
                <c:pt idx="2">
                  <c:v>Q3/06</c:v>
                </c:pt>
                <c:pt idx="3">
                  <c:v>Q4/06</c:v>
                </c:pt>
                <c:pt idx="4">
                  <c:v>2007</c:v>
                </c:pt>
                <c:pt idx="5">
                  <c:v>Q2/07</c:v>
                </c:pt>
                <c:pt idx="6">
                  <c:v>Q3/07</c:v>
                </c:pt>
                <c:pt idx="7">
                  <c:v>Q4/07</c:v>
                </c:pt>
                <c:pt idx="8">
                  <c:v>2008</c:v>
                </c:pt>
                <c:pt idx="9">
                  <c:v>Q2/08</c:v>
                </c:pt>
                <c:pt idx="10">
                  <c:v>Q3/08</c:v>
                </c:pt>
                <c:pt idx="11">
                  <c:v>Q4/08</c:v>
                </c:pt>
                <c:pt idx="12">
                  <c:v>2009</c:v>
                </c:pt>
                <c:pt idx="13">
                  <c:v>Q2/09</c:v>
                </c:pt>
                <c:pt idx="14">
                  <c:v>Q3/09</c:v>
                </c:pt>
                <c:pt idx="15">
                  <c:v>Q4/09</c:v>
                </c:pt>
                <c:pt idx="16">
                  <c:v>2010</c:v>
                </c:pt>
                <c:pt idx="17">
                  <c:v>Q2/10</c:v>
                </c:pt>
                <c:pt idx="18">
                  <c:v>Q3/10</c:v>
                </c:pt>
                <c:pt idx="19">
                  <c:v>Q4/10</c:v>
                </c:pt>
                <c:pt idx="20">
                  <c:v>2011</c:v>
                </c:pt>
                <c:pt idx="21">
                  <c:v>Q2/11</c:v>
                </c:pt>
                <c:pt idx="22">
                  <c:v>Q3/11</c:v>
                </c:pt>
                <c:pt idx="23">
                  <c:v>Q4/11</c:v>
                </c:pt>
                <c:pt idx="24">
                  <c:v>2012</c:v>
                </c:pt>
                <c:pt idx="25">
                  <c:v>Q2/12</c:v>
                </c:pt>
                <c:pt idx="26">
                  <c:v>Q3/12</c:v>
                </c:pt>
                <c:pt idx="27">
                  <c:v>Q4/12</c:v>
                </c:pt>
                <c:pt idx="28">
                  <c:v>2013</c:v>
                </c:pt>
                <c:pt idx="29">
                  <c:v>Q2/13</c:v>
                </c:pt>
                <c:pt idx="30">
                  <c:v>Q3/13</c:v>
                </c:pt>
                <c:pt idx="31">
                  <c:v>Q4/13</c:v>
                </c:pt>
              </c:strCache>
            </c:strRef>
          </c:cat>
          <c:val>
            <c:numRef>
              <c:f>Sheet1!$B$3:$AG$3</c:f>
              <c:numCache>
                <c:formatCode>General</c:formatCode>
                <c:ptCount val="32"/>
                <c:pt idx="0">
                  <c:v>8.9498500000000014</c:v>
                </c:pt>
                <c:pt idx="1">
                  <c:v>9.1206400000000034</c:v>
                </c:pt>
                <c:pt idx="2">
                  <c:v>9.1253200000000003</c:v>
                </c:pt>
                <c:pt idx="3">
                  <c:v>8.8267600000000002</c:v>
                </c:pt>
                <c:pt idx="4">
                  <c:v>9.4095200000000006</c:v>
                </c:pt>
                <c:pt idx="5">
                  <c:v>10.704829999999999</c:v>
                </c:pt>
                <c:pt idx="6">
                  <c:v>10.953380000000006</c:v>
                </c:pt>
                <c:pt idx="7">
                  <c:v>13.87152</c:v>
                </c:pt>
                <c:pt idx="8">
                  <c:v>13.989100000000002</c:v>
                </c:pt>
                <c:pt idx="9">
                  <c:v>14.74324</c:v>
                </c:pt>
                <c:pt idx="10">
                  <c:v>15.140090000000001</c:v>
                </c:pt>
                <c:pt idx="11">
                  <c:v>14.94444</c:v>
                </c:pt>
                <c:pt idx="12">
                  <c:v>13.839360000000001</c:v>
                </c:pt>
                <c:pt idx="13">
                  <c:v>13.924050000000001</c:v>
                </c:pt>
                <c:pt idx="14">
                  <c:v>13.753630000000006</c:v>
                </c:pt>
                <c:pt idx="15">
                  <c:v>12.15823</c:v>
                </c:pt>
                <c:pt idx="16">
                  <c:v>13.96893</c:v>
                </c:pt>
                <c:pt idx="17">
                  <c:v>14.771430000000002</c:v>
                </c:pt>
                <c:pt idx="18">
                  <c:v>16.403619999999982</c:v>
                </c:pt>
                <c:pt idx="19">
                  <c:v>17.576830000000001</c:v>
                </c:pt>
                <c:pt idx="20">
                  <c:v>18.564979999999988</c:v>
                </c:pt>
                <c:pt idx="21">
                  <c:v>19.29757</c:v>
                </c:pt>
                <c:pt idx="22" formatCode="#,##0.00">
                  <c:v>20.305569999999989</c:v>
                </c:pt>
                <c:pt idx="23" formatCode="#,##0.00">
                  <c:v>24.184999999999999</c:v>
                </c:pt>
                <c:pt idx="24" formatCode="#,##0.00">
                  <c:v>26.623000000000001</c:v>
                </c:pt>
                <c:pt idx="25" formatCode="#,##0.00">
                  <c:v>29.29721</c:v>
                </c:pt>
                <c:pt idx="26" formatCode="#,##0.00">
                  <c:v>29.146960000000014</c:v>
                </c:pt>
                <c:pt idx="27" formatCode="#,##0.00">
                  <c:v>31.356000000000005</c:v>
                </c:pt>
                <c:pt idx="28" formatCode="#,##0.00">
                  <c:v>31.949399999999979</c:v>
                </c:pt>
                <c:pt idx="29" formatCode="#,##0.00">
                  <c:v>34.177460000000004</c:v>
                </c:pt>
                <c:pt idx="30" formatCode="#,##0.00">
                  <c:v>34.624000000000002</c:v>
                </c:pt>
                <c:pt idx="31" formatCode="#,##0.00">
                  <c:v>37.787000000000006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Obligacje bankowe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25400">
              <a:noFill/>
            </a:ln>
          </c:spPr>
          <c:cat>
            <c:strRef>
              <c:f>Sheet1!$B$1:$AG$1</c:f>
              <c:strCache>
                <c:ptCount val="32"/>
                <c:pt idx="0">
                  <c:v>2006</c:v>
                </c:pt>
                <c:pt idx="1">
                  <c:v>Q2/06</c:v>
                </c:pt>
                <c:pt idx="2">
                  <c:v>Q3/06</c:v>
                </c:pt>
                <c:pt idx="3">
                  <c:v>Q4/06</c:v>
                </c:pt>
                <c:pt idx="4">
                  <c:v>2007</c:v>
                </c:pt>
                <c:pt idx="5">
                  <c:v>Q2/07</c:v>
                </c:pt>
                <c:pt idx="6">
                  <c:v>Q3/07</c:v>
                </c:pt>
                <c:pt idx="7">
                  <c:v>Q4/07</c:v>
                </c:pt>
                <c:pt idx="8">
                  <c:v>2008</c:v>
                </c:pt>
                <c:pt idx="9">
                  <c:v>Q2/08</c:v>
                </c:pt>
                <c:pt idx="10">
                  <c:v>Q3/08</c:v>
                </c:pt>
                <c:pt idx="11">
                  <c:v>Q4/08</c:v>
                </c:pt>
                <c:pt idx="12">
                  <c:v>2009</c:v>
                </c:pt>
                <c:pt idx="13">
                  <c:v>Q2/09</c:v>
                </c:pt>
                <c:pt idx="14">
                  <c:v>Q3/09</c:v>
                </c:pt>
                <c:pt idx="15">
                  <c:v>Q4/09</c:v>
                </c:pt>
                <c:pt idx="16">
                  <c:v>2010</c:v>
                </c:pt>
                <c:pt idx="17">
                  <c:v>Q2/10</c:v>
                </c:pt>
                <c:pt idx="18">
                  <c:v>Q3/10</c:v>
                </c:pt>
                <c:pt idx="19">
                  <c:v>Q4/10</c:v>
                </c:pt>
                <c:pt idx="20">
                  <c:v>2011</c:v>
                </c:pt>
                <c:pt idx="21">
                  <c:v>Q2/11</c:v>
                </c:pt>
                <c:pt idx="22">
                  <c:v>Q3/11</c:v>
                </c:pt>
                <c:pt idx="23">
                  <c:v>Q4/11</c:v>
                </c:pt>
                <c:pt idx="24">
                  <c:v>2012</c:v>
                </c:pt>
                <c:pt idx="25">
                  <c:v>Q2/12</c:v>
                </c:pt>
                <c:pt idx="26">
                  <c:v>Q3/12</c:v>
                </c:pt>
                <c:pt idx="27">
                  <c:v>Q4/12</c:v>
                </c:pt>
                <c:pt idx="28">
                  <c:v>2013</c:v>
                </c:pt>
                <c:pt idx="29">
                  <c:v>Q2/13</c:v>
                </c:pt>
                <c:pt idx="30">
                  <c:v>Q3/13</c:v>
                </c:pt>
                <c:pt idx="31">
                  <c:v>Q4/13</c:v>
                </c:pt>
              </c:strCache>
            </c:strRef>
          </c:cat>
          <c:val>
            <c:numRef>
              <c:f>Sheet1!$B$4:$AG$4</c:f>
              <c:numCache>
                <c:formatCode>General</c:formatCode>
                <c:ptCount val="32"/>
                <c:pt idx="0">
                  <c:v>4.7276999999999996</c:v>
                </c:pt>
                <c:pt idx="1">
                  <c:v>5.7549799999999962</c:v>
                </c:pt>
                <c:pt idx="2">
                  <c:v>5.9615499999999999</c:v>
                </c:pt>
                <c:pt idx="3">
                  <c:v>6.0140699999999985</c:v>
                </c:pt>
                <c:pt idx="4">
                  <c:v>6.3132700000000002</c:v>
                </c:pt>
                <c:pt idx="5">
                  <c:v>6.3988099999999966</c:v>
                </c:pt>
                <c:pt idx="6">
                  <c:v>8.1606200000000015</c:v>
                </c:pt>
                <c:pt idx="7">
                  <c:v>10.831110000000001</c:v>
                </c:pt>
                <c:pt idx="8">
                  <c:v>11.1287</c:v>
                </c:pt>
                <c:pt idx="9">
                  <c:v>11.769020000000001</c:v>
                </c:pt>
                <c:pt idx="10">
                  <c:v>12.554320000000001</c:v>
                </c:pt>
                <c:pt idx="11">
                  <c:v>12.395040000000009</c:v>
                </c:pt>
                <c:pt idx="12">
                  <c:v>11.935130000000004</c:v>
                </c:pt>
                <c:pt idx="13">
                  <c:v>11.749269999999999</c:v>
                </c:pt>
                <c:pt idx="14">
                  <c:v>11.648209999999999</c:v>
                </c:pt>
                <c:pt idx="15">
                  <c:v>18.965639999999969</c:v>
                </c:pt>
                <c:pt idx="16">
                  <c:v>18.970200000000002</c:v>
                </c:pt>
                <c:pt idx="17">
                  <c:v>24.704419999999981</c:v>
                </c:pt>
                <c:pt idx="18">
                  <c:v>23.703200000000002</c:v>
                </c:pt>
                <c:pt idx="19">
                  <c:v>24.053459999999987</c:v>
                </c:pt>
                <c:pt idx="20">
                  <c:v>25.949599999999979</c:v>
                </c:pt>
                <c:pt idx="21">
                  <c:v>31.885069999999981</c:v>
                </c:pt>
                <c:pt idx="22" formatCode="#,##0.00">
                  <c:v>34.650150000000011</c:v>
                </c:pt>
                <c:pt idx="23" formatCode="#,##0.00">
                  <c:v>36.75</c:v>
                </c:pt>
                <c:pt idx="24" formatCode="#,##0.00">
                  <c:v>37.837000000000003</c:v>
                </c:pt>
                <c:pt idx="25" formatCode="#,##0.00">
                  <c:v>41.809449999999998</c:v>
                </c:pt>
                <c:pt idx="26" formatCode="#,##0.00">
                  <c:v>43.26019000000003</c:v>
                </c:pt>
                <c:pt idx="27" formatCode="#,##0.00">
                  <c:v>44.368000000000002</c:v>
                </c:pt>
                <c:pt idx="28" formatCode="#,##0.00">
                  <c:v>45.138450000000013</c:v>
                </c:pt>
                <c:pt idx="29" formatCode="#,##0.00">
                  <c:v>43.55818</c:v>
                </c:pt>
                <c:pt idx="30" formatCode="#,##0.00">
                  <c:v>44.68</c:v>
                </c:pt>
                <c:pt idx="31" formatCode="#,##0.00">
                  <c:v>47.7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Obligacje komunalne</c:v>
                </c:pt>
              </c:strCache>
            </c:strRef>
          </c:tx>
          <c:spPr>
            <a:solidFill>
              <a:srgbClr val="A1A1A1"/>
            </a:solidFill>
            <a:ln w="25400">
              <a:noFill/>
            </a:ln>
          </c:spPr>
          <c:cat>
            <c:strRef>
              <c:f>Sheet1!$B$1:$AG$1</c:f>
              <c:strCache>
                <c:ptCount val="32"/>
                <c:pt idx="0">
                  <c:v>2006</c:v>
                </c:pt>
                <c:pt idx="1">
                  <c:v>Q2/06</c:v>
                </c:pt>
                <c:pt idx="2">
                  <c:v>Q3/06</c:v>
                </c:pt>
                <c:pt idx="3">
                  <c:v>Q4/06</c:v>
                </c:pt>
                <c:pt idx="4">
                  <c:v>2007</c:v>
                </c:pt>
                <c:pt idx="5">
                  <c:v>Q2/07</c:v>
                </c:pt>
                <c:pt idx="6">
                  <c:v>Q3/07</c:v>
                </c:pt>
                <c:pt idx="7">
                  <c:v>Q4/07</c:v>
                </c:pt>
                <c:pt idx="8">
                  <c:v>2008</c:v>
                </c:pt>
                <c:pt idx="9">
                  <c:v>Q2/08</c:v>
                </c:pt>
                <c:pt idx="10">
                  <c:v>Q3/08</c:v>
                </c:pt>
                <c:pt idx="11">
                  <c:v>Q4/08</c:v>
                </c:pt>
                <c:pt idx="12">
                  <c:v>2009</c:v>
                </c:pt>
                <c:pt idx="13">
                  <c:v>Q2/09</c:v>
                </c:pt>
                <c:pt idx="14">
                  <c:v>Q3/09</c:v>
                </c:pt>
                <c:pt idx="15">
                  <c:v>Q4/09</c:v>
                </c:pt>
                <c:pt idx="16">
                  <c:v>2010</c:v>
                </c:pt>
                <c:pt idx="17">
                  <c:v>Q2/10</c:v>
                </c:pt>
                <c:pt idx="18">
                  <c:v>Q3/10</c:v>
                </c:pt>
                <c:pt idx="19">
                  <c:v>Q4/10</c:v>
                </c:pt>
                <c:pt idx="20">
                  <c:v>2011</c:v>
                </c:pt>
                <c:pt idx="21">
                  <c:v>Q2/11</c:v>
                </c:pt>
                <c:pt idx="22">
                  <c:v>Q3/11</c:v>
                </c:pt>
                <c:pt idx="23">
                  <c:v>Q4/11</c:v>
                </c:pt>
                <c:pt idx="24">
                  <c:v>2012</c:v>
                </c:pt>
                <c:pt idx="25">
                  <c:v>Q2/12</c:v>
                </c:pt>
                <c:pt idx="26">
                  <c:v>Q3/12</c:v>
                </c:pt>
                <c:pt idx="27">
                  <c:v>Q4/12</c:v>
                </c:pt>
                <c:pt idx="28">
                  <c:v>2013</c:v>
                </c:pt>
                <c:pt idx="29">
                  <c:v>Q2/13</c:v>
                </c:pt>
                <c:pt idx="30">
                  <c:v>Q3/13</c:v>
                </c:pt>
                <c:pt idx="31">
                  <c:v>Q4/13</c:v>
                </c:pt>
              </c:strCache>
            </c:strRef>
          </c:cat>
          <c:val>
            <c:numRef>
              <c:f>Sheet1!$B$5:$AG$5</c:f>
              <c:numCache>
                <c:formatCode>General</c:formatCode>
                <c:ptCount val="32"/>
                <c:pt idx="0">
                  <c:v>3.3579599999999981</c:v>
                </c:pt>
                <c:pt idx="1">
                  <c:v>3.4186399999999981</c:v>
                </c:pt>
                <c:pt idx="2">
                  <c:v>3.391579999999998</c:v>
                </c:pt>
                <c:pt idx="3">
                  <c:v>3.8303499999999979</c:v>
                </c:pt>
                <c:pt idx="4">
                  <c:v>3.8469799999999981</c:v>
                </c:pt>
                <c:pt idx="5">
                  <c:v>3.8510799999999978</c:v>
                </c:pt>
                <c:pt idx="6">
                  <c:v>3.8137600000000003</c:v>
                </c:pt>
                <c:pt idx="7">
                  <c:v>4.1321699999999995</c:v>
                </c:pt>
                <c:pt idx="8">
                  <c:v>4.1292900000000001</c:v>
                </c:pt>
                <c:pt idx="9">
                  <c:v>4.1393000000000004</c:v>
                </c:pt>
                <c:pt idx="10">
                  <c:v>4.1387200000000002</c:v>
                </c:pt>
                <c:pt idx="11">
                  <c:v>4.4612400000000036</c:v>
                </c:pt>
                <c:pt idx="12">
                  <c:v>4.3897500000000003</c:v>
                </c:pt>
                <c:pt idx="13">
                  <c:v>4.6069599999999964</c:v>
                </c:pt>
                <c:pt idx="14">
                  <c:v>5.4358300000000002</c:v>
                </c:pt>
                <c:pt idx="15">
                  <c:v>6.9060800000000002</c:v>
                </c:pt>
                <c:pt idx="16">
                  <c:v>7.0901299999999985</c:v>
                </c:pt>
                <c:pt idx="17">
                  <c:v>7.9623599999999985</c:v>
                </c:pt>
                <c:pt idx="18">
                  <c:v>9.1693800000000003</c:v>
                </c:pt>
                <c:pt idx="19">
                  <c:v>10.854760000000002</c:v>
                </c:pt>
                <c:pt idx="20">
                  <c:v>11.475930000000007</c:v>
                </c:pt>
                <c:pt idx="21">
                  <c:v>11.617520000000001</c:v>
                </c:pt>
                <c:pt idx="22" formatCode="#,##0.00">
                  <c:v>12.921379999999999</c:v>
                </c:pt>
                <c:pt idx="23" formatCode="#,##0.00">
                  <c:v>14.350000000000007</c:v>
                </c:pt>
                <c:pt idx="24" formatCode="#,##0.00">
                  <c:v>14.4</c:v>
                </c:pt>
                <c:pt idx="25" formatCode="#,##0.00">
                  <c:v>14.73443</c:v>
                </c:pt>
                <c:pt idx="26" formatCode="#,##0.00">
                  <c:v>15.022040000000002</c:v>
                </c:pt>
                <c:pt idx="27" formatCode="#,##0.00">
                  <c:v>15.619</c:v>
                </c:pt>
                <c:pt idx="28" formatCode="#,##0.00">
                  <c:v>15.60946</c:v>
                </c:pt>
                <c:pt idx="29" formatCode="#,##0.00">
                  <c:v>16.051020000000001</c:v>
                </c:pt>
                <c:pt idx="30" formatCode="#,##0.00">
                  <c:v>16.579000000000001</c:v>
                </c:pt>
                <c:pt idx="31" formatCode="#,##0.00">
                  <c:v>18.550999999999988</c:v>
                </c:pt>
              </c:numCache>
            </c:numRef>
          </c:val>
        </c:ser>
        <c:axId val="100446976"/>
        <c:axId val="100448512"/>
      </c:areaChart>
      <c:lineChart>
        <c:grouping val="standard"/>
        <c:ser>
          <c:idx val="4"/>
          <c:order val="4"/>
          <c:tx>
            <c:strRef>
              <c:f>Sheet1!$A$6</c:f>
              <c:strCache>
                <c:ptCount val="1"/>
                <c:pt idx="0">
                  <c:v>Instrumenty nieskarbowe na Catalyst</c:v>
                </c:pt>
              </c:strCache>
            </c:strRef>
          </c:tx>
          <c:spPr>
            <a:ln>
              <a:solidFill>
                <a:srgbClr val="C00000"/>
              </a:solidFill>
            </a:ln>
            <a:effectLst>
              <a:outerShdw blurRad="50800" dist="38100" dir="8100000" algn="ctr" rotWithShape="0">
                <a:srgbClr val="000000">
                  <a:alpha val="40000"/>
                </a:srgbClr>
              </a:outerShdw>
            </a:effectLst>
          </c:spPr>
          <c:marker>
            <c:symbol val="none"/>
          </c:marker>
          <c:dLbls>
            <c:dLbl>
              <c:idx val="29"/>
              <c:layout>
                <c:manualLayout>
                  <c:x val="3.6825510266686817E-2"/>
                  <c:y val="-2.9867248792687356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+mn-lt"/>
                        <a:cs typeface="Arial" pitchFamily="34" charset="0"/>
                      </a:rPr>
                      <a:t> </a:t>
                    </a:r>
                    <a:r>
                      <a:rPr lang="en-US" dirty="0" smtClean="0"/>
                      <a:t>5</a:t>
                    </a:r>
                    <a:r>
                      <a:rPr lang="pl-PL" dirty="0" smtClean="0"/>
                      <a:t>8.9</a:t>
                    </a:r>
                    <a:endParaRPr lang="en-US" dirty="0"/>
                  </a:p>
                </c:rich>
              </c:tx>
              <c:showVal val="1"/>
            </c:dLbl>
            <c:delete val="1"/>
            <c:numFmt formatCode="#\ ##0.0" sourceLinked="0"/>
            <c:spPr>
              <a:ln>
                <a:noFill/>
              </a:ln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  <a:latin typeface="+mn-lt"/>
                    <a:cs typeface="Arial" pitchFamily="34" charset="0"/>
                  </a:defRPr>
                </a:pPr>
                <a:endParaRPr lang="pl-PL"/>
              </a:p>
            </c:txPr>
          </c:dLbls>
          <c:cat>
            <c:strRef>
              <c:f>Sheet1!$B$1:$AG$1</c:f>
              <c:strCache>
                <c:ptCount val="32"/>
                <c:pt idx="0">
                  <c:v>2006</c:v>
                </c:pt>
                <c:pt idx="1">
                  <c:v>Q2/06</c:v>
                </c:pt>
                <c:pt idx="2">
                  <c:v>Q3/06</c:v>
                </c:pt>
                <c:pt idx="3">
                  <c:v>Q4/06</c:v>
                </c:pt>
                <c:pt idx="4">
                  <c:v>2007</c:v>
                </c:pt>
                <c:pt idx="5">
                  <c:v>Q2/07</c:v>
                </c:pt>
                <c:pt idx="6">
                  <c:v>Q3/07</c:v>
                </c:pt>
                <c:pt idx="7">
                  <c:v>Q4/07</c:v>
                </c:pt>
                <c:pt idx="8">
                  <c:v>2008</c:v>
                </c:pt>
                <c:pt idx="9">
                  <c:v>Q2/08</c:v>
                </c:pt>
                <c:pt idx="10">
                  <c:v>Q3/08</c:v>
                </c:pt>
                <c:pt idx="11">
                  <c:v>Q4/08</c:v>
                </c:pt>
                <c:pt idx="12">
                  <c:v>2009</c:v>
                </c:pt>
                <c:pt idx="13">
                  <c:v>Q2/09</c:v>
                </c:pt>
                <c:pt idx="14">
                  <c:v>Q3/09</c:v>
                </c:pt>
                <c:pt idx="15">
                  <c:v>Q4/09</c:v>
                </c:pt>
                <c:pt idx="16">
                  <c:v>2010</c:v>
                </c:pt>
                <c:pt idx="17">
                  <c:v>Q2/10</c:v>
                </c:pt>
                <c:pt idx="18">
                  <c:v>Q3/10</c:v>
                </c:pt>
                <c:pt idx="19">
                  <c:v>Q4/10</c:v>
                </c:pt>
                <c:pt idx="20">
                  <c:v>2011</c:v>
                </c:pt>
                <c:pt idx="21">
                  <c:v>Q2/11</c:v>
                </c:pt>
                <c:pt idx="22">
                  <c:v>Q3/11</c:v>
                </c:pt>
                <c:pt idx="23">
                  <c:v>Q4/11</c:v>
                </c:pt>
                <c:pt idx="24">
                  <c:v>2012</c:v>
                </c:pt>
                <c:pt idx="25">
                  <c:v>Q2/12</c:v>
                </c:pt>
                <c:pt idx="26">
                  <c:v>Q3/12</c:v>
                </c:pt>
                <c:pt idx="27">
                  <c:v>Q4/12</c:v>
                </c:pt>
                <c:pt idx="28">
                  <c:v>2013</c:v>
                </c:pt>
                <c:pt idx="29">
                  <c:v>Q2/13</c:v>
                </c:pt>
                <c:pt idx="30">
                  <c:v>Q3/13</c:v>
                </c:pt>
                <c:pt idx="31">
                  <c:v>Q4/13</c:v>
                </c:pt>
              </c:strCache>
            </c:strRef>
          </c:cat>
          <c:val>
            <c:numRef>
              <c:f>Sheet1!$B$6:$AG$6</c:f>
              <c:numCache>
                <c:formatCode>General</c:formatCode>
                <c:ptCount val="32"/>
                <c:pt idx="14">
                  <c:v>5.2995900000000002</c:v>
                </c:pt>
                <c:pt idx="15">
                  <c:v>10.690790000000002</c:v>
                </c:pt>
                <c:pt idx="16">
                  <c:v>10.895140000000007</c:v>
                </c:pt>
                <c:pt idx="17">
                  <c:v>19.967919999999989</c:v>
                </c:pt>
                <c:pt idx="18">
                  <c:v>21.646349999999977</c:v>
                </c:pt>
                <c:pt idx="19">
                  <c:v>21.552759999999989</c:v>
                </c:pt>
                <c:pt idx="20">
                  <c:v>24.312999999999999</c:v>
                </c:pt>
                <c:pt idx="21" formatCode="#,##0.00">
                  <c:v>30.9</c:v>
                </c:pt>
                <c:pt idx="22" formatCode="#,##0.00">
                  <c:v>35</c:v>
                </c:pt>
                <c:pt idx="23" formatCode="#,##0.00">
                  <c:v>39.971000000000004</c:v>
                </c:pt>
                <c:pt idx="24" formatCode="#,##0.00">
                  <c:v>40.934000000000005</c:v>
                </c:pt>
                <c:pt idx="25" formatCode="#,##0.00">
                  <c:v>45.911999999999999</c:v>
                </c:pt>
                <c:pt idx="26" formatCode="#,##0.00">
                  <c:v>48.752000000000002</c:v>
                </c:pt>
                <c:pt idx="27" formatCode="#,##0.00">
                  <c:v>52.324000000000005</c:v>
                </c:pt>
                <c:pt idx="28" formatCode="#,##0.00">
                  <c:v>56.354999999999997</c:v>
                </c:pt>
                <c:pt idx="29" formatCode="#,##0.00">
                  <c:v>54.322000000000003</c:v>
                </c:pt>
                <c:pt idx="30" formatCode="#,##0.00">
                  <c:v>59.1</c:v>
                </c:pt>
                <c:pt idx="31" formatCode="#,##0.00">
                  <c:v>58.9</c:v>
                </c:pt>
              </c:numCache>
            </c:numRef>
          </c:val>
        </c:ser>
        <c:marker val="1"/>
        <c:axId val="100446976"/>
        <c:axId val="100448512"/>
      </c:lineChart>
      <c:catAx>
        <c:axId val="100446976"/>
        <c:scaling>
          <c:orientation val="minMax"/>
        </c:scaling>
        <c:axPos val="b"/>
        <c:numFmt formatCode="0.0%" sourceLinked="0"/>
        <c:majorTickMark val="none"/>
        <c:tickLblPos val="nextTo"/>
        <c:txPr>
          <a:bodyPr/>
          <a:lstStyle/>
          <a:p>
            <a:pPr>
              <a:defRPr sz="900">
                <a:latin typeface="+mn-lt"/>
                <a:cs typeface="Arial" pitchFamily="34" charset="0"/>
              </a:defRPr>
            </a:pPr>
            <a:endParaRPr lang="pl-PL"/>
          </a:p>
        </c:txPr>
        <c:crossAx val="100448512"/>
        <c:crosses val="autoZero"/>
        <c:auto val="1"/>
        <c:lblAlgn val="ctr"/>
        <c:lblOffset val="100"/>
        <c:tickLblSkip val="4"/>
        <c:tickMarkSkip val="4"/>
      </c:catAx>
      <c:valAx>
        <c:axId val="100448512"/>
        <c:scaling>
          <c:orientation val="minMax"/>
          <c:max val="120"/>
          <c:min val="0"/>
        </c:scaling>
        <c:axPos val="l"/>
        <c:majorGridlines>
          <c:spPr>
            <a:ln w="12700">
              <a:prstDash val="dash"/>
            </a:ln>
          </c:spPr>
        </c:majorGridlines>
        <c:numFmt formatCode="General" sourceLinked="1"/>
        <c:tickLblPos val="nextTo"/>
        <c:spPr>
          <a:ln>
            <a:noFill/>
          </a:ln>
        </c:spPr>
        <c:txPr>
          <a:bodyPr/>
          <a:lstStyle/>
          <a:p>
            <a:pPr>
              <a:defRPr sz="900"/>
            </a:pPr>
            <a:endParaRPr lang="pl-PL"/>
          </a:p>
        </c:txPr>
        <c:crossAx val="1004469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7522837429340709E-2"/>
          <c:y val="0.76712014267918782"/>
          <c:w val="0.9424771625706595"/>
          <c:h val="0.15782909463960271"/>
        </c:manualLayout>
      </c:layout>
      <c:txPr>
        <a:bodyPr/>
        <a:lstStyle/>
        <a:p>
          <a:pPr>
            <a:defRPr sz="800">
              <a:solidFill>
                <a:schemeClr val="tx1"/>
              </a:solidFill>
              <a:latin typeface="+mn-lt"/>
              <a:cs typeface="Arial" pitchFamily="34" charset="0"/>
            </a:defRPr>
          </a:pPr>
          <a:endParaRPr lang="pl-PL"/>
        </a:p>
      </c:txPr>
    </c:legend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A0DD25-9390-473B-B58D-59917A73479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B63350B-5E35-4423-A3FC-8A46269038F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pl-PL" sz="1800" dirty="0" smtClean="0">
              <a:solidFill>
                <a:schemeClr val="tx1"/>
              </a:solidFill>
              <a:latin typeface="Calibri" pitchFamily="34" charset="0"/>
            </a:rPr>
            <a:t>Spółki akcyjne, spółki z o.o. (w przypadku emisji obligacji) </a:t>
          </a:r>
        </a:p>
      </dgm:t>
    </dgm:pt>
    <dgm:pt modelId="{74249F89-7999-4D74-B244-2F2811D33580}" type="parTrans" cxnId="{785635F9-51F9-4ABF-843E-52979287F7A7}">
      <dgm:prSet/>
      <dgm:spPr/>
      <dgm:t>
        <a:bodyPr/>
        <a:lstStyle/>
        <a:p>
          <a:endParaRPr lang="pl-PL"/>
        </a:p>
      </dgm:t>
    </dgm:pt>
    <dgm:pt modelId="{53590C0E-5BE6-45CD-88D0-FF2585B78F01}" type="sibTrans" cxnId="{785635F9-51F9-4ABF-843E-52979287F7A7}">
      <dgm:prSet/>
      <dgm:spPr/>
      <dgm:t>
        <a:bodyPr/>
        <a:lstStyle/>
        <a:p>
          <a:endParaRPr lang="pl-PL"/>
        </a:p>
      </dgm:t>
    </dgm:pt>
    <dgm:pt modelId="{6F7806BC-749B-487F-BF25-CEEA90CC772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pl-PL" sz="1800" dirty="0" smtClean="0">
              <a:solidFill>
                <a:schemeClr val="tx1"/>
              </a:solidFill>
              <a:latin typeface="Calibri" pitchFamily="34" charset="0"/>
            </a:rPr>
            <a:t>Spółki planujące długofalowy wzrost wartości</a:t>
          </a:r>
        </a:p>
      </dgm:t>
    </dgm:pt>
    <dgm:pt modelId="{2527532A-8ED5-4072-8302-D40E10CFF011}" type="parTrans" cxnId="{77469BE9-78BD-4A7C-B39E-393BD253D662}">
      <dgm:prSet/>
      <dgm:spPr/>
      <dgm:t>
        <a:bodyPr/>
        <a:lstStyle/>
        <a:p>
          <a:endParaRPr lang="pl-PL"/>
        </a:p>
      </dgm:t>
    </dgm:pt>
    <dgm:pt modelId="{CFD99061-8D92-47A6-8C52-9C72BFE99442}" type="sibTrans" cxnId="{77469BE9-78BD-4A7C-B39E-393BD253D662}">
      <dgm:prSet/>
      <dgm:spPr/>
      <dgm:t>
        <a:bodyPr/>
        <a:lstStyle/>
        <a:p>
          <a:endParaRPr lang="pl-PL"/>
        </a:p>
      </dgm:t>
    </dgm:pt>
    <dgm:pt modelId="{3F220FFB-1C7D-45E9-96CF-DD8EA72BA1C0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pl-PL" sz="1800" dirty="0" smtClean="0">
              <a:solidFill>
                <a:schemeClr val="tx1"/>
              </a:solidFill>
              <a:latin typeface="Calibri" pitchFamily="34" charset="0"/>
            </a:rPr>
            <a:t>Spółki potrzebujące kapitału zewnętrznego </a:t>
          </a:r>
        </a:p>
      </dgm:t>
    </dgm:pt>
    <dgm:pt modelId="{F780A241-28DF-4359-9396-50106A955580}" type="parTrans" cxnId="{7A5F5EE0-31D2-4048-ACFA-448563149301}">
      <dgm:prSet/>
      <dgm:spPr/>
      <dgm:t>
        <a:bodyPr/>
        <a:lstStyle/>
        <a:p>
          <a:endParaRPr lang="pl-PL"/>
        </a:p>
      </dgm:t>
    </dgm:pt>
    <dgm:pt modelId="{2D03179C-5F8A-477D-B025-BDDCF2609C93}" type="sibTrans" cxnId="{7A5F5EE0-31D2-4048-ACFA-448563149301}">
      <dgm:prSet/>
      <dgm:spPr/>
      <dgm:t>
        <a:bodyPr/>
        <a:lstStyle/>
        <a:p>
          <a:endParaRPr lang="pl-PL"/>
        </a:p>
      </dgm:t>
    </dgm:pt>
    <dgm:pt modelId="{95BEB8EE-9872-40F9-8020-9E6F5CEDBE85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pl-PL" sz="1800" dirty="0" smtClean="0">
              <a:solidFill>
                <a:schemeClr val="tx1"/>
              </a:solidFill>
              <a:latin typeface="Calibri" pitchFamily="34" charset="0"/>
            </a:rPr>
            <a:t>Spółki o solidnych podstawach fundamentalnych</a:t>
          </a:r>
        </a:p>
      </dgm:t>
    </dgm:pt>
    <dgm:pt modelId="{A7878D76-ABED-4EC4-853B-A5DB3317FD45}" type="parTrans" cxnId="{3BB0180E-6BDF-44A0-A372-B82B7F552DEE}">
      <dgm:prSet/>
      <dgm:spPr/>
      <dgm:t>
        <a:bodyPr/>
        <a:lstStyle/>
        <a:p>
          <a:endParaRPr lang="pl-PL"/>
        </a:p>
      </dgm:t>
    </dgm:pt>
    <dgm:pt modelId="{60F3DA63-6FD2-4943-8A53-F1F32B9735A8}" type="sibTrans" cxnId="{3BB0180E-6BDF-44A0-A372-B82B7F552DEE}">
      <dgm:prSet/>
      <dgm:spPr/>
      <dgm:t>
        <a:bodyPr/>
        <a:lstStyle/>
        <a:p>
          <a:endParaRPr lang="pl-PL"/>
        </a:p>
      </dgm:t>
    </dgm:pt>
    <dgm:pt modelId="{9C0AD360-E986-4D59-968A-C25C7212C476}" type="pres">
      <dgm:prSet presAssocID="{37A0DD25-9390-473B-B58D-59917A7347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C6DEC15-27D3-42CB-9A4E-C44340E13AD5}" type="pres">
      <dgm:prSet presAssocID="{BB63350B-5E35-4423-A3FC-8A46269038FA}" presName="parentLin" presStyleCnt="0"/>
      <dgm:spPr/>
    </dgm:pt>
    <dgm:pt modelId="{7CDDB6A1-378C-4E10-81D0-0B61A9E69C41}" type="pres">
      <dgm:prSet presAssocID="{BB63350B-5E35-4423-A3FC-8A46269038FA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C01F7982-0B0E-42B9-8873-4D73736C2579}" type="pres">
      <dgm:prSet presAssocID="{BB63350B-5E35-4423-A3FC-8A46269038F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6514352-77BB-4086-AD8B-529ECB44F64E}" type="pres">
      <dgm:prSet presAssocID="{BB63350B-5E35-4423-A3FC-8A46269038FA}" presName="negativeSpace" presStyleCnt="0"/>
      <dgm:spPr/>
    </dgm:pt>
    <dgm:pt modelId="{94438443-EB1C-4CD5-8914-365B151A7DE4}" type="pres">
      <dgm:prSet presAssocID="{BB63350B-5E35-4423-A3FC-8A46269038FA}" presName="childText" presStyleLbl="conFgAcc1" presStyleIdx="0" presStyleCnt="4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solidFill>
            <a:srgbClr val="333399"/>
          </a:solidFill>
        </a:ln>
      </dgm:spPr>
      <dgm:t>
        <a:bodyPr/>
        <a:lstStyle/>
        <a:p>
          <a:endParaRPr lang="pl-PL"/>
        </a:p>
      </dgm:t>
    </dgm:pt>
    <dgm:pt modelId="{D1D3CEA8-86A6-4CFC-8F97-414828030DB3}" type="pres">
      <dgm:prSet presAssocID="{53590C0E-5BE6-45CD-88D0-FF2585B78F01}" presName="spaceBetweenRectangles" presStyleCnt="0"/>
      <dgm:spPr/>
    </dgm:pt>
    <dgm:pt modelId="{7B55B71E-F620-4D9F-ACB9-D729D21D3A86}" type="pres">
      <dgm:prSet presAssocID="{95BEB8EE-9872-40F9-8020-9E6F5CEDBE85}" presName="parentLin" presStyleCnt="0"/>
      <dgm:spPr/>
    </dgm:pt>
    <dgm:pt modelId="{DFA6CDE2-0EAF-41B8-BCB9-37DEF2B576F5}" type="pres">
      <dgm:prSet presAssocID="{95BEB8EE-9872-40F9-8020-9E6F5CEDBE85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44D7A233-2EEB-433A-8542-3928C50ABDF1}" type="pres">
      <dgm:prSet presAssocID="{95BEB8EE-9872-40F9-8020-9E6F5CEDBE8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C6EDDB-EFD3-4584-B3A6-DC8B5DB3C760}" type="pres">
      <dgm:prSet presAssocID="{95BEB8EE-9872-40F9-8020-9E6F5CEDBE85}" presName="negativeSpace" presStyleCnt="0"/>
      <dgm:spPr/>
    </dgm:pt>
    <dgm:pt modelId="{7C043AB8-1FA1-4E39-9331-223783B8D492}" type="pres">
      <dgm:prSet presAssocID="{95BEB8EE-9872-40F9-8020-9E6F5CEDBE85}" presName="childText" presStyleLbl="conFgAcc1" presStyleIdx="1" presStyleCnt="4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solidFill>
            <a:srgbClr val="333399"/>
          </a:solidFill>
        </a:ln>
      </dgm:spPr>
      <dgm:t>
        <a:bodyPr/>
        <a:lstStyle/>
        <a:p>
          <a:endParaRPr lang="pl-PL"/>
        </a:p>
      </dgm:t>
    </dgm:pt>
    <dgm:pt modelId="{474EAC0A-B6E9-4C9A-ABF6-AF58BE815993}" type="pres">
      <dgm:prSet presAssocID="{60F3DA63-6FD2-4943-8A53-F1F32B9735A8}" presName="spaceBetweenRectangles" presStyleCnt="0"/>
      <dgm:spPr/>
    </dgm:pt>
    <dgm:pt modelId="{0CEB33D9-5DC2-467B-937C-CA232AE865F3}" type="pres">
      <dgm:prSet presAssocID="{6F7806BC-749B-487F-BF25-CEEA90CC772B}" presName="parentLin" presStyleCnt="0"/>
      <dgm:spPr/>
    </dgm:pt>
    <dgm:pt modelId="{83FE539D-9C33-4122-89E0-DF93B02704F8}" type="pres">
      <dgm:prSet presAssocID="{6F7806BC-749B-487F-BF25-CEEA90CC772B}" presName="parentLeftMargin" presStyleLbl="node1" presStyleIdx="1" presStyleCnt="4"/>
      <dgm:spPr/>
      <dgm:t>
        <a:bodyPr/>
        <a:lstStyle/>
        <a:p>
          <a:endParaRPr lang="pl-PL"/>
        </a:p>
      </dgm:t>
    </dgm:pt>
    <dgm:pt modelId="{4F28BBE2-EE81-45D2-8DCC-16073AB685DF}" type="pres">
      <dgm:prSet presAssocID="{6F7806BC-749B-487F-BF25-CEEA90CC772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D191AC-25F8-4117-8652-78B899168227}" type="pres">
      <dgm:prSet presAssocID="{6F7806BC-749B-487F-BF25-CEEA90CC772B}" presName="negativeSpace" presStyleCnt="0"/>
      <dgm:spPr/>
    </dgm:pt>
    <dgm:pt modelId="{80CC2EB9-1E1A-4670-9100-1A5B91CB3B20}" type="pres">
      <dgm:prSet presAssocID="{6F7806BC-749B-487F-BF25-CEEA90CC772B}" presName="childText" presStyleLbl="conFgAcc1" presStyleIdx="2" presStyleCnt="4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solidFill>
            <a:srgbClr val="333399"/>
          </a:solidFill>
        </a:ln>
      </dgm:spPr>
      <dgm:t>
        <a:bodyPr/>
        <a:lstStyle/>
        <a:p>
          <a:endParaRPr lang="pl-PL"/>
        </a:p>
      </dgm:t>
    </dgm:pt>
    <dgm:pt modelId="{3BC51594-804A-4723-AD8C-5426237C5452}" type="pres">
      <dgm:prSet presAssocID="{CFD99061-8D92-47A6-8C52-9C72BFE99442}" presName="spaceBetweenRectangles" presStyleCnt="0"/>
      <dgm:spPr/>
    </dgm:pt>
    <dgm:pt modelId="{14F1FAD2-FC28-469D-B21A-A4506215ACE6}" type="pres">
      <dgm:prSet presAssocID="{3F220FFB-1C7D-45E9-96CF-DD8EA72BA1C0}" presName="parentLin" presStyleCnt="0"/>
      <dgm:spPr/>
    </dgm:pt>
    <dgm:pt modelId="{D6E62225-5A53-47E2-8D65-0257C143AAEB}" type="pres">
      <dgm:prSet presAssocID="{3F220FFB-1C7D-45E9-96CF-DD8EA72BA1C0}" presName="parentLeftMargin" presStyleLbl="node1" presStyleIdx="2" presStyleCnt="4"/>
      <dgm:spPr/>
      <dgm:t>
        <a:bodyPr/>
        <a:lstStyle/>
        <a:p>
          <a:endParaRPr lang="pl-PL"/>
        </a:p>
      </dgm:t>
    </dgm:pt>
    <dgm:pt modelId="{87AA68F9-77B4-483F-ADA5-38F2B1FB920F}" type="pres">
      <dgm:prSet presAssocID="{3F220FFB-1C7D-45E9-96CF-DD8EA72BA1C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E572620-E0B4-4260-971F-7F1AD8E7AF07}" type="pres">
      <dgm:prSet presAssocID="{3F220FFB-1C7D-45E9-96CF-DD8EA72BA1C0}" presName="negativeSpace" presStyleCnt="0"/>
      <dgm:spPr/>
    </dgm:pt>
    <dgm:pt modelId="{C111B6B8-9CB0-4788-807F-942F344D559F}" type="pres">
      <dgm:prSet presAssocID="{3F220FFB-1C7D-45E9-96CF-DD8EA72BA1C0}" presName="childText" presStyleLbl="conFgAcc1" presStyleIdx="3" presStyleCnt="4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solidFill>
            <a:srgbClr val="333399"/>
          </a:solidFill>
        </a:ln>
      </dgm:spPr>
      <dgm:t>
        <a:bodyPr/>
        <a:lstStyle/>
        <a:p>
          <a:endParaRPr lang="pl-PL"/>
        </a:p>
      </dgm:t>
    </dgm:pt>
  </dgm:ptLst>
  <dgm:cxnLst>
    <dgm:cxn modelId="{3DAAB1BD-5F84-471E-A530-65BF0E0CFE0B}" type="presOf" srcId="{3F220FFB-1C7D-45E9-96CF-DD8EA72BA1C0}" destId="{D6E62225-5A53-47E2-8D65-0257C143AAEB}" srcOrd="0" destOrd="0" presId="urn:microsoft.com/office/officeart/2005/8/layout/list1"/>
    <dgm:cxn modelId="{D6E91231-6CC1-404C-A5B7-ED28133733A0}" type="presOf" srcId="{BB63350B-5E35-4423-A3FC-8A46269038FA}" destId="{7CDDB6A1-378C-4E10-81D0-0B61A9E69C41}" srcOrd="0" destOrd="0" presId="urn:microsoft.com/office/officeart/2005/8/layout/list1"/>
    <dgm:cxn modelId="{9AD060E5-29DA-485C-9CA9-80B11EF86009}" type="presOf" srcId="{95BEB8EE-9872-40F9-8020-9E6F5CEDBE85}" destId="{DFA6CDE2-0EAF-41B8-BCB9-37DEF2B576F5}" srcOrd="0" destOrd="0" presId="urn:microsoft.com/office/officeart/2005/8/layout/list1"/>
    <dgm:cxn modelId="{3BB0180E-6BDF-44A0-A372-B82B7F552DEE}" srcId="{37A0DD25-9390-473B-B58D-59917A73479A}" destId="{95BEB8EE-9872-40F9-8020-9E6F5CEDBE85}" srcOrd="1" destOrd="0" parTransId="{A7878D76-ABED-4EC4-853B-A5DB3317FD45}" sibTransId="{60F3DA63-6FD2-4943-8A53-F1F32B9735A8}"/>
    <dgm:cxn modelId="{785635F9-51F9-4ABF-843E-52979287F7A7}" srcId="{37A0DD25-9390-473B-B58D-59917A73479A}" destId="{BB63350B-5E35-4423-A3FC-8A46269038FA}" srcOrd="0" destOrd="0" parTransId="{74249F89-7999-4D74-B244-2F2811D33580}" sibTransId="{53590C0E-5BE6-45CD-88D0-FF2585B78F01}"/>
    <dgm:cxn modelId="{5A5B384C-7E0B-47EB-996B-6D6433B3A019}" type="presOf" srcId="{95BEB8EE-9872-40F9-8020-9E6F5CEDBE85}" destId="{44D7A233-2EEB-433A-8542-3928C50ABDF1}" srcOrd="1" destOrd="0" presId="urn:microsoft.com/office/officeart/2005/8/layout/list1"/>
    <dgm:cxn modelId="{D1D21599-248E-4C7E-93BD-D41A38C1E2F1}" type="presOf" srcId="{6F7806BC-749B-487F-BF25-CEEA90CC772B}" destId="{4F28BBE2-EE81-45D2-8DCC-16073AB685DF}" srcOrd="1" destOrd="0" presId="urn:microsoft.com/office/officeart/2005/8/layout/list1"/>
    <dgm:cxn modelId="{E8BCC352-D87F-40EA-85A4-93EB8FB92C67}" type="presOf" srcId="{37A0DD25-9390-473B-B58D-59917A73479A}" destId="{9C0AD360-E986-4D59-968A-C25C7212C476}" srcOrd="0" destOrd="0" presId="urn:microsoft.com/office/officeart/2005/8/layout/list1"/>
    <dgm:cxn modelId="{77469BE9-78BD-4A7C-B39E-393BD253D662}" srcId="{37A0DD25-9390-473B-B58D-59917A73479A}" destId="{6F7806BC-749B-487F-BF25-CEEA90CC772B}" srcOrd="2" destOrd="0" parTransId="{2527532A-8ED5-4072-8302-D40E10CFF011}" sibTransId="{CFD99061-8D92-47A6-8C52-9C72BFE99442}"/>
    <dgm:cxn modelId="{7A5F5EE0-31D2-4048-ACFA-448563149301}" srcId="{37A0DD25-9390-473B-B58D-59917A73479A}" destId="{3F220FFB-1C7D-45E9-96CF-DD8EA72BA1C0}" srcOrd="3" destOrd="0" parTransId="{F780A241-28DF-4359-9396-50106A955580}" sibTransId="{2D03179C-5F8A-477D-B025-BDDCF2609C93}"/>
    <dgm:cxn modelId="{FD25CF8F-E4FC-4986-AB33-5CAAB127F6C5}" type="presOf" srcId="{3F220FFB-1C7D-45E9-96CF-DD8EA72BA1C0}" destId="{87AA68F9-77B4-483F-ADA5-38F2B1FB920F}" srcOrd="1" destOrd="0" presId="urn:microsoft.com/office/officeart/2005/8/layout/list1"/>
    <dgm:cxn modelId="{3E703A3C-0002-4457-BDA6-DA5416E9E097}" type="presOf" srcId="{6F7806BC-749B-487F-BF25-CEEA90CC772B}" destId="{83FE539D-9C33-4122-89E0-DF93B02704F8}" srcOrd="0" destOrd="0" presId="urn:microsoft.com/office/officeart/2005/8/layout/list1"/>
    <dgm:cxn modelId="{38ABDDD3-95A7-4F1B-ADEE-97741A7B3FBF}" type="presOf" srcId="{BB63350B-5E35-4423-A3FC-8A46269038FA}" destId="{C01F7982-0B0E-42B9-8873-4D73736C2579}" srcOrd="1" destOrd="0" presId="urn:microsoft.com/office/officeart/2005/8/layout/list1"/>
    <dgm:cxn modelId="{4D4C4AE4-8D42-4888-A1BC-31DDC2ED372D}" type="presParOf" srcId="{9C0AD360-E986-4D59-968A-C25C7212C476}" destId="{CC6DEC15-27D3-42CB-9A4E-C44340E13AD5}" srcOrd="0" destOrd="0" presId="urn:microsoft.com/office/officeart/2005/8/layout/list1"/>
    <dgm:cxn modelId="{05209DD4-6CCA-4649-BB35-487431471B33}" type="presParOf" srcId="{CC6DEC15-27D3-42CB-9A4E-C44340E13AD5}" destId="{7CDDB6A1-378C-4E10-81D0-0B61A9E69C41}" srcOrd="0" destOrd="0" presId="urn:microsoft.com/office/officeart/2005/8/layout/list1"/>
    <dgm:cxn modelId="{1FB691CB-DD94-46D8-8969-4F462A30AD8A}" type="presParOf" srcId="{CC6DEC15-27D3-42CB-9A4E-C44340E13AD5}" destId="{C01F7982-0B0E-42B9-8873-4D73736C2579}" srcOrd="1" destOrd="0" presId="urn:microsoft.com/office/officeart/2005/8/layout/list1"/>
    <dgm:cxn modelId="{8701C828-7799-4966-B89F-2D8CBA2E6687}" type="presParOf" srcId="{9C0AD360-E986-4D59-968A-C25C7212C476}" destId="{46514352-77BB-4086-AD8B-529ECB44F64E}" srcOrd="1" destOrd="0" presId="urn:microsoft.com/office/officeart/2005/8/layout/list1"/>
    <dgm:cxn modelId="{9FEFF99F-BCE0-4C8C-AFE8-9C09842428C8}" type="presParOf" srcId="{9C0AD360-E986-4D59-968A-C25C7212C476}" destId="{94438443-EB1C-4CD5-8914-365B151A7DE4}" srcOrd="2" destOrd="0" presId="urn:microsoft.com/office/officeart/2005/8/layout/list1"/>
    <dgm:cxn modelId="{93379C1A-8988-4C29-A6A3-CB9358510F6E}" type="presParOf" srcId="{9C0AD360-E986-4D59-968A-C25C7212C476}" destId="{D1D3CEA8-86A6-4CFC-8F97-414828030DB3}" srcOrd="3" destOrd="0" presId="urn:microsoft.com/office/officeart/2005/8/layout/list1"/>
    <dgm:cxn modelId="{C36AAC62-46D5-4856-86BE-EA95747B4195}" type="presParOf" srcId="{9C0AD360-E986-4D59-968A-C25C7212C476}" destId="{7B55B71E-F620-4D9F-ACB9-D729D21D3A86}" srcOrd="4" destOrd="0" presId="urn:microsoft.com/office/officeart/2005/8/layout/list1"/>
    <dgm:cxn modelId="{762CFADE-A4F1-4E95-9D33-8177760B4175}" type="presParOf" srcId="{7B55B71E-F620-4D9F-ACB9-D729D21D3A86}" destId="{DFA6CDE2-0EAF-41B8-BCB9-37DEF2B576F5}" srcOrd="0" destOrd="0" presId="urn:microsoft.com/office/officeart/2005/8/layout/list1"/>
    <dgm:cxn modelId="{1250A4C9-98AC-4190-A56E-B90EF165F91E}" type="presParOf" srcId="{7B55B71E-F620-4D9F-ACB9-D729D21D3A86}" destId="{44D7A233-2EEB-433A-8542-3928C50ABDF1}" srcOrd="1" destOrd="0" presId="urn:microsoft.com/office/officeart/2005/8/layout/list1"/>
    <dgm:cxn modelId="{B82D8893-D818-46DC-8333-1AC340A33A49}" type="presParOf" srcId="{9C0AD360-E986-4D59-968A-C25C7212C476}" destId="{F4C6EDDB-EFD3-4584-B3A6-DC8B5DB3C760}" srcOrd="5" destOrd="0" presId="urn:microsoft.com/office/officeart/2005/8/layout/list1"/>
    <dgm:cxn modelId="{F9A94D2C-1417-4830-A70A-1D161C90BD6C}" type="presParOf" srcId="{9C0AD360-E986-4D59-968A-C25C7212C476}" destId="{7C043AB8-1FA1-4E39-9331-223783B8D492}" srcOrd="6" destOrd="0" presId="urn:microsoft.com/office/officeart/2005/8/layout/list1"/>
    <dgm:cxn modelId="{0BDADEF8-B74F-481C-9BCD-0D1E1A252C27}" type="presParOf" srcId="{9C0AD360-E986-4D59-968A-C25C7212C476}" destId="{474EAC0A-B6E9-4C9A-ABF6-AF58BE815993}" srcOrd="7" destOrd="0" presId="urn:microsoft.com/office/officeart/2005/8/layout/list1"/>
    <dgm:cxn modelId="{970C8A93-9C0A-446F-BA68-F7AFEDC526E7}" type="presParOf" srcId="{9C0AD360-E986-4D59-968A-C25C7212C476}" destId="{0CEB33D9-5DC2-467B-937C-CA232AE865F3}" srcOrd="8" destOrd="0" presId="urn:microsoft.com/office/officeart/2005/8/layout/list1"/>
    <dgm:cxn modelId="{D2E3C994-BD0A-4730-97B0-93F4074AE3B6}" type="presParOf" srcId="{0CEB33D9-5DC2-467B-937C-CA232AE865F3}" destId="{83FE539D-9C33-4122-89E0-DF93B02704F8}" srcOrd="0" destOrd="0" presId="urn:microsoft.com/office/officeart/2005/8/layout/list1"/>
    <dgm:cxn modelId="{30321CD0-E7E5-4F9E-987B-5D6112689F43}" type="presParOf" srcId="{0CEB33D9-5DC2-467B-937C-CA232AE865F3}" destId="{4F28BBE2-EE81-45D2-8DCC-16073AB685DF}" srcOrd="1" destOrd="0" presId="urn:microsoft.com/office/officeart/2005/8/layout/list1"/>
    <dgm:cxn modelId="{4AEDAC01-4293-4555-A5B6-A4A5D21C14BF}" type="presParOf" srcId="{9C0AD360-E986-4D59-968A-C25C7212C476}" destId="{2CD191AC-25F8-4117-8652-78B899168227}" srcOrd="9" destOrd="0" presId="urn:microsoft.com/office/officeart/2005/8/layout/list1"/>
    <dgm:cxn modelId="{549B8C64-72FD-4574-A5DC-93A822EC8EB3}" type="presParOf" srcId="{9C0AD360-E986-4D59-968A-C25C7212C476}" destId="{80CC2EB9-1E1A-4670-9100-1A5B91CB3B20}" srcOrd="10" destOrd="0" presId="urn:microsoft.com/office/officeart/2005/8/layout/list1"/>
    <dgm:cxn modelId="{0F2BE5E3-190E-4198-80A6-57305CF63F86}" type="presParOf" srcId="{9C0AD360-E986-4D59-968A-C25C7212C476}" destId="{3BC51594-804A-4723-AD8C-5426237C5452}" srcOrd="11" destOrd="0" presId="urn:microsoft.com/office/officeart/2005/8/layout/list1"/>
    <dgm:cxn modelId="{C09A9281-1F39-462F-84F2-FBA30D48A155}" type="presParOf" srcId="{9C0AD360-E986-4D59-968A-C25C7212C476}" destId="{14F1FAD2-FC28-469D-B21A-A4506215ACE6}" srcOrd="12" destOrd="0" presId="urn:microsoft.com/office/officeart/2005/8/layout/list1"/>
    <dgm:cxn modelId="{5B15A884-19D4-417E-9017-0030FDD00C1B}" type="presParOf" srcId="{14F1FAD2-FC28-469D-B21A-A4506215ACE6}" destId="{D6E62225-5A53-47E2-8D65-0257C143AAEB}" srcOrd="0" destOrd="0" presId="urn:microsoft.com/office/officeart/2005/8/layout/list1"/>
    <dgm:cxn modelId="{20F3A2FB-0145-4709-8214-9F0986E0E719}" type="presParOf" srcId="{14F1FAD2-FC28-469D-B21A-A4506215ACE6}" destId="{87AA68F9-77B4-483F-ADA5-38F2B1FB920F}" srcOrd="1" destOrd="0" presId="urn:microsoft.com/office/officeart/2005/8/layout/list1"/>
    <dgm:cxn modelId="{2319270D-6530-456E-8570-79446F853795}" type="presParOf" srcId="{9C0AD360-E986-4D59-968A-C25C7212C476}" destId="{EE572620-E0B4-4260-971F-7F1AD8E7AF07}" srcOrd="13" destOrd="0" presId="urn:microsoft.com/office/officeart/2005/8/layout/list1"/>
    <dgm:cxn modelId="{FD7BE0EE-08B4-4BB0-A980-B13F9EA83507}" type="presParOf" srcId="{9C0AD360-E986-4D59-968A-C25C7212C476}" destId="{C111B6B8-9CB0-4788-807F-942F344D559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53257D-434D-4731-9134-FBF22E9A89E5}" type="doc">
      <dgm:prSet loTypeId="urn:microsoft.com/office/officeart/2005/8/layout/lProcess2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C377217A-2EF2-4692-B064-EDA3253C92B9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pl-PL" sz="2400" b="0" i="0" u="none" baseline="0" dirty="0" smtClean="0">
              <a:latin typeface="Verdana" pitchFamily="34" charset="0"/>
            </a:rPr>
            <a:t>EMISJA AKCJI</a:t>
          </a:r>
          <a:endParaRPr lang="pl-PL" sz="2400" b="0" dirty="0">
            <a:latin typeface="Verdana" pitchFamily="34" charset="0"/>
          </a:endParaRPr>
        </a:p>
      </dgm:t>
    </dgm:pt>
    <dgm:pt modelId="{45CDBFA1-1BAF-4616-9600-DF0B98A193F6}" type="parTrans" cxnId="{4168CC0D-026A-4F13-9BE3-2094C68BFCDE}">
      <dgm:prSet/>
      <dgm:spPr/>
      <dgm:t>
        <a:bodyPr/>
        <a:lstStyle/>
        <a:p>
          <a:endParaRPr lang="pl-PL" sz="2000"/>
        </a:p>
      </dgm:t>
    </dgm:pt>
    <dgm:pt modelId="{9AFEACCA-4FB5-4E82-88BE-DC932B90C1F7}" type="sibTrans" cxnId="{4168CC0D-026A-4F13-9BE3-2094C68BFCDE}">
      <dgm:prSet/>
      <dgm:spPr/>
      <dgm:t>
        <a:bodyPr/>
        <a:lstStyle/>
        <a:p>
          <a:endParaRPr lang="pl-PL" sz="2000"/>
        </a:p>
      </dgm:t>
    </dgm:pt>
    <dgm:pt modelId="{79206472-670E-4B08-BCF4-F3487E8DAFA7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pl-PL" sz="2400" b="0" i="0" u="none" baseline="0" dirty="0" smtClean="0">
              <a:latin typeface="Verdana" pitchFamily="34" charset="0"/>
            </a:rPr>
            <a:t>EMISJA OBLIGACJI</a:t>
          </a:r>
          <a:endParaRPr lang="pl-PL" sz="2400" b="0" dirty="0">
            <a:latin typeface="Verdana" pitchFamily="34" charset="0"/>
          </a:endParaRPr>
        </a:p>
      </dgm:t>
    </dgm:pt>
    <dgm:pt modelId="{8DF89B42-6602-42E7-BF5A-6964CC6389C4}" type="parTrans" cxnId="{75EB6778-A8F8-4246-B6ED-A917FE0EB743}">
      <dgm:prSet/>
      <dgm:spPr/>
      <dgm:t>
        <a:bodyPr/>
        <a:lstStyle/>
        <a:p>
          <a:endParaRPr lang="pl-PL" sz="2000"/>
        </a:p>
      </dgm:t>
    </dgm:pt>
    <dgm:pt modelId="{669951FF-B6BE-480F-9E57-356358E94313}" type="sibTrans" cxnId="{75EB6778-A8F8-4246-B6ED-A917FE0EB743}">
      <dgm:prSet/>
      <dgm:spPr/>
      <dgm:t>
        <a:bodyPr/>
        <a:lstStyle/>
        <a:p>
          <a:endParaRPr lang="pl-PL" sz="2000"/>
        </a:p>
      </dgm:t>
    </dgm:pt>
    <dgm:pt modelId="{22677CE1-45F9-4BE3-8BE1-73A16CD4E992}">
      <dgm:prSet custT="1"/>
      <dgm:spPr>
        <a:ln>
          <a:solidFill>
            <a:srgbClr val="336699"/>
          </a:solidFill>
        </a:ln>
      </dgm:spPr>
      <dgm:t>
        <a:bodyPr/>
        <a:lstStyle/>
        <a:p>
          <a:r>
            <a:rPr lang="pl-PL" sz="1050" b="0" i="0" u="none" baseline="0" dirty="0" smtClean="0"/>
            <a:t>Instrument udziałowy </a:t>
          </a:r>
          <a:r>
            <a:rPr lang="pl-PL" sz="1050" b="0" i="1" u="none" baseline="0" dirty="0" smtClean="0"/>
            <a:t/>
          </a:r>
          <a:br>
            <a:rPr lang="pl-PL" sz="1050" b="0" i="1" u="none" baseline="0" dirty="0" smtClean="0"/>
          </a:br>
          <a:r>
            <a:rPr lang="pl-PL" sz="1050" b="0" i="1" u="none" baseline="0" dirty="0" smtClean="0"/>
            <a:t>(nabywca staje się współwłaścicielem firmy, zyskuje </a:t>
          </a:r>
          <a:r>
            <a:rPr lang="pl-PL" sz="1050" b="0" i="1" u="none" dirty="0" smtClean="0"/>
            <a:t>prawo do otrzymania dywidendy,  a także uczestnictwa w walnych zgromadzeniach akcjonariuszy)</a:t>
          </a:r>
          <a:endParaRPr lang="pl-PL" sz="1050" dirty="0"/>
        </a:p>
      </dgm:t>
    </dgm:pt>
    <dgm:pt modelId="{54533166-1624-42D8-B03F-54B3845BCE13}" type="parTrans" cxnId="{084061AE-69C8-4F73-A2B9-A030321B2EA4}">
      <dgm:prSet/>
      <dgm:spPr/>
      <dgm:t>
        <a:bodyPr/>
        <a:lstStyle/>
        <a:p>
          <a:endParaRPr lang="pl-PL" sz="2000"/>
        </a:p>
      </dgm:t>
    </dgm:pt>
    <dgm:pt modelId="{93912165-9E07-44BD-88C7-CFF80133BDA0}" type="sibTrans" cxnId="{084061AE-69C8-4F73-A2B9-A030321B2EA4}">
      <dgm:prSet/>
      <dgm:spPr/>
      <dgm:t>
        <a:bodyPr/>
        <a:lstStyle/>
        <a:p>
          <a:endParaRPr lang="pl-PL" sz="2000"/>
        </a:p>
      </dgm:t>
    </dgm:pt>
    <dgm:pt modelId="{8EB4B2DF-8D2D-4022-889B-E7CA4C5DE5BD}">
      <dgm:prSet custT="1"/>
      <dgm:spPr>
        <a:ln>
          <a:solidFill>
            <a:srgbClr val="336699"/>
          </a:solidFill>
        </a:ln>
      </dgm:spPr>
      <dgm:t>
        <a:bodyPr/>
        <a:lstStyle/>
        <a:p>
          <a:r>
            <a:rPr lang="pl-PL" sz="1050" b="0" i="0" u="none" dirty="0" smtClean="0"/>
            <a:t>umożliwia pozyskanie kapitału bezzwrotnego, bez kosztów odsetek, bez wymaganych zabezpieczeń</a:t>
          </a:r>
          <a:endParaRPr lang="pl-PL" sz="1050" dirty="0"/>
        </a:p>
      </dgm:t>
    </dgm:pt>
    <dgm:pt modelId="{7539C223-0598-4BFD-A5F4-6CF10822CB14}" type="parTrans" cxnId="{F7293156-DBA4-4B54-841D-6132E6ED0D0B}">
      <dgm:prSet/>
      <dgm:spPr/>
      <dgm:t>
        <a:bodyPr/>
        <a:lstStyle/>
        <a:p>
          <a:endParaRPr lang="pl-PL" sz="2000"/>
        </a:p>
      </dgm:t>
    </dgm:pt>
    <dgm:pt modelId="{6BBF461A-A0D6-4FA1-A23F-F386606733FA}" type="sibTrans" cxnId="{F7293156-DBA4-4B54-841D-6132E6ED0D0B}">
      <dgm:prSet/>
      <dgm:spPr/>
      <dgm:t>
        <a:bodyPr/>
        <a:lstStyle/>
        <a:p>
          <a:endParaRPr lang="pl-PL" sz="2000"/>
        </a:p>
      </dgm:t>
    </dgm:pt>
    <dgm:pt modelId="{28AF5700-7083-4E88-99BD-94DBFA9E94B2}">
      <dgm:prSet custT="1"/>
      <dgm:spPr>
        <a:ln>
          <a:solidFill>
            <a:srgbClr val="336699"/>
          </a:solidFill>
        </a:ln>
      </dgm:spPr>
      <dgm:t>
        <a:bodyPr/>
        <a:lstStyle/>
        <a:p>
          <a:r>
            <a:rPr lang="pl-PL" sz="1050" b="0" i="0" u="none" dirty="0" smtClean="0"/>
            <a:t>dostęp do nowych</a:t>
          </a:r>
          <a:r>
            <a:rPr lang="pl-PL" sz="1050" b="0" i="0" u="none" baseline="0" dirty="0" smtClean="0"/>
            <a:t> inwestorów </a:t>
          </a:r>
          <a:br>
            <a:rPr lang="pl-PL" sz="1050" b="0" i="0" u="none" baseline="0" dirty="0" smtClean="0"/>
          </a:br>
          <a:r>
            <a:rPr lang="pl-PL" sz="1050" b="0" i="0" u="none" baseline="0" dirty="0" smtClean="0"/>
            <a:t>(finansowych, branżowych) </a:t>
          </a:r>
          <a:endParaRPr lang="pl-PL" sz="1050" dirty="0"/>
        </a:p>
      </dgm:t>
    </dgm:pt>
    <dgm:pt modelId="{775D7A6C-2082-4416-9A5C-B355856D82FA}" type="parTrans" cxnId="{7C3D112C-1D77-48E7-8D76-7F3FDCE7F3F9}">
      <dgm:prSet/>
      <dgm:spPr/>
      <dgm:t>
        <a:bodyPr/>
        <a:lstStyle/>
        <a:p>
          <a:endParaRPr lang="pl-PL" sz="2000"/>
        </a:p>
      </dgm:t>
    </dgm:pt>
    <dgm:pt modelId="{CCC617CA-D9A6-4711-86DC-DF6445C8F1B0}" type="sibTrans" cxnId="{7C3D112C-1D77-48E7-8D76-7F3FDCE7F3F9}">
      <dgm:prSet/>
      <dgm:spPr/>
      <dgm:t>
        <a:bodyPr/>
        <a:lstStyle/>
        <a:p>
          <a:endParaRPr lang="pl-PL" sz="2000"/>
        </a:p>
      </dgm:t>
    </dgm:pt>
    <dgm:pt modelId="{07C61966-9E03-4DAA-814B-280A7901EB8D}">
      <dgm:prSet custT="1"/>
      <dgm:spPr>
        <a:ln>
          <a:solidFill>
            <a:srgbClr val="336699"/>
          </a:solidFill>
        </a:ln>
      </dgm:spPr>
      <dgm:t>
        <a:bodyPr/>
        <a:lstStyle/>
        <a:p>
          <a:pPr rtl="0"/>
          <a:r>
            <a:rPr lang="pl-PL" sz="1050" b="0" i="0" u="none" baseline="0" dirty="0" smtClean="0"/>
            <a:t>rynkowa wycena spółki </a:t>
          </a:r>
          <a:endParaRPr lang="pl-PL" sz="1050" b="0" i="0" u="none" dirty="0"/>
        </a:p>
      </dgm:t>
    </dgm:pt>
    <dgm:pt modelId="{ADF9DC43-7C9D-4BF7-85C8-EBE51D82940F}" type="parTrans" cxnId="{AEBBC4E3-017D-4802-872B-D57B826BE19B}">
      <dgm:prSet/>
      <dgm:spPr/>
      <dgm:t>
        <a:bodyPr/>
        <a:lstStyle/>
        <a:p>
          <a:endParaRPr lang="pl-PL" sz="2000"/>
        </a:p>
      </dgm:t>
    </dgm:pt>
    <dgm:pt modelId="{9C9A9412-1CA1-4186-850E-9A5680B5A554}" type="sibTrans" cxnId="{AEBBC4E3-017D-4802-872B-D57B826BE19B}">
      <dgm:prSet/>
      <dgm:spPr/>
      <dgm:t>
        <a:bodyPr/>
        <a:lstStyle/>
        <a:p>
          <a:endParaRPr lang="pl-PL" sz="2000"/>
        </a:p>
      </dgm:t>
    </dgm:pt>
    <dgm:pt modelId="{3869059A-24DA-4F22-8AE4-7DA57EF43004}">
      <dgm:prSet custT="1"/>
      <dgm:spPr>
        <a:ln>
          <a:solidFill>
            <a:srgbClr val="336699"/>
          </a:solidFill>
        </a:ln>
      </dgm:spPr>
      <dgm:t>
        <a:bodyPr/>
        <a:lstStyle/>
        <a:p>
          <a:pPr rtl="0"/>
          <a:r>
            <a:rPr lang="pl-PL" sz="1050" b="0" i="0" u="none" baseline="0" dirty="0" smtClean="0"/>
            <a:t>efektywniejsze zarządzanie przedsiębiorstwem</a:t>
          </a:r>
          <a:endParaRPr lang="pl-PL" sz="1050" b="0" i="0" u="none" dirty="0"/>
        </a:p>
      </dgm:t>
    </dgm:pt>
    <dgm:pt modelId="{2B4D56A4-6B3F-4BB7-A7D3-0C50FA645D8C}" type="parTrans" cxnId="{55ED8529-C9E1-40C7-BE09-ECE93A209A05}">
      <dgm:prSet/>
      <dgm:spPr/>
      <dgm:t>
        <a:bodyPr/>
        <a:lstStyle/>
        <a:p>
          <a:endParaRPr lang="pl-PL" sz="2000"/>
        </a:p>
      </dgm:t>
    </dgm:pt>
    <dgm:pt modelId="{B29E66ED-3D29-427A-865D-69B91C2CC3EC}" type="sibTrans" cxnId="{55ED8529-C9E1-40C7-BE09-ECE93A209A05}">
      <dgm:prSet/>
      <dgm:spPr/>
      <dgm:t>
        <a:bodyPr/>
        <a:lstStyle/>
        <a:p>
          <a:endParaRPr lang="pl-PL" sz="2000"/>
        </a:p>
      </dgm:t>
    </dgm:pt>
    <dgm:pt modelId="{095C00AE-4710-4E89-8527-7A5778025DA8}">
      <dgm:prSet custT="1"/>
      <dgm:spPr>
        <a:ln>
          <a:solidFill>
            <a:srgbClr val="336699"/>
          </a:solidFill>
        </a:ln>
      </dgm:spPr>
      <dgm:t>
        <a:bodyPr/>
        <a:lstStyle/>
        <a:p>
          <a:pPr rtl="0">
            <a:spcAft>
              <a:spcPts val="0"/>
            </a:spcAft>
          </a:pPr>
          <a:r>
            <a:rPr lang="pl-PL" sz="1050" b="0" i="0" u="none" baseline="0" dirty="0" smtClean="0"/>
            <a:t>Instrument dłużny</a:t>
          </a:r>
        </a:p>
        <a:p>
          <a:pPr rtl="0">
            <a:spcAft>
              <a:spcPct val="35000"/>
            </a:spcAft>
          </a:pPr>
          <a:r>
            <a:rPr lang="pl-PL" sz="1050" b="0" i="1" u="none" baseline="0" dirty="0" smtClean="0"/>
            <a:t>(</a:t>
          </a:r>
          <a:r>
            <a:rPr lang="pl-PL" sz="1050" b="0" i="1" u="none" dirty="0" smtClean="0"/>
            <a:t>obligacje nie dają ich posiadaczowi żadnych uprawnień względem emitenta typu współwłasność, dywidenda czy też uczestnictwo w walnych zgromadzeniach)</a:t>
          </a:r>
          <a:endParaRPr lang="pl-PL" sz="1050" b="0" i="1" u="none" baseline="0" dirty="0"/>
        </a:p>
      </dgm:t>
    </dgm:pt>
    <dgm:pt modelId="{615E7509-4DB2-4359-B70B-FD1964181A4B}" type="parTrans" cxnId="{5CF54BB9-5458-4398-9762-40E17379011B}">
      <dgm:prSet/>
      <dgm:spPr/>
      <dgm:t>
        <a:bodyPr/>
        <a:lstStyle/>
        <a:p>
          <a:endParaRPr lang="pl-PL" sz="2000"/>
        </a:p>
      </dgm:t>
    </dgm:pt>
    <dgm:pt modelId="{C96276DF-C57F-4091-AE45-90E16026592D}" type="sibTrans" cxnId="{5CF54BB9-5458-4398-9762-40E17379011B}">
      <dgm:prSet/>
      <dgm:spPr/>
      <dgm:t>
        <a:bodyPr/>
        <a:lstStyle/>
        <a:p>
          <a:endParaRPr lang="pl-PL" sz="2000"/>
        </a:p>
      </dgm:t>
    </dgm:pt>
    <dgm:pt modelId="{F8EC23FB-968E-45F9-BD50-31D6F446B2E3}">
      <dgm:prSet custT="1"/>
      <dgm:spPr>
        <a:ln>
          <a:solidFill>
            <a:srgbClr val="336699"/>
          </a:solidFill>
        </a:ln>
      </dgm:spPr>
      <dgm:t>
        <a:bodyPr/>
        <a:lstStyle/>
        <a:p>
          <a:r>
            <a:rPr lang="pl-PL" sz="1050" b="0" i="0" u="none" dirty="0" smtClean="0"/>
            <a:t>umożliwia</a:t>
          </a:r>
          <a:r>
            <a:rPr lang="pl-PL" sz="1050" b="0" i="0" u="none" baseline="0" dirty="0" smtClean="0"/>
            <a:t> pozyskanie kapitału na korzystnych warunkach, bez konieczności dzielenia się zyskami firmy z obligatariuszami </a:t>
          </a:r>
          <a:endParaRPr lang="pl-PL" sz="1050" dirty="0"/>
        </a:p>
      </dgm:t>
    </dgm:pt>
    <dgm:pt modelId="{00C24A9D-C9A6-4201-8EAA-DC1C5161E0C0}" type="parTrans" cxnId="{BAD4DA0A-B56F-46F3-A073-326A1BCE2B22}">
      <dgm:prSet/>
      <dgm:spPr/>
      <dgm:t>
        <a:bodyPr/>
        <a:lstStyle/>
        <a:p>
          <a:endParaRPr lang="pl-PL" sz="2000"/>
        </a:p>
      </dgm:t>
    </dgm:pt>
    <dgm:pt modelId="{45F07CD2-5137-4804-A8CE-4B6513A68DAF}" type="sibTrans" cxnId="{BAD4DA0A-B56F-46F3-A073-326A1BCE2B22}">
      <dgm:prSet/>
      <dgm:spPr/>
      <dgm:t>
        <a:bodyPr/>
        <a:lstStyle/>
        <a:p>
          <a:endParaRPr lang="pl-PL" sz="2000"/>
        </a:p>
      </dgm:t>
    </dgm:pt>
    <dgm:pt modelId="{24F06BA3-09D6-4C8B-A3CB-0A5CA3C95E52}">
      <dgm:prSet custT="1"/>
      <dgm:spPr>
        <a:ln>
          <a:solidFill>
            <a:srgbClr val="336699"/>
          </a:solidFill>
        </a:ln>
      </dgm:spPr>
      <dgm:t>
        <a:bodyPr/>
        <a:lstStyle/>
        <a:p>
          <a:r>
            <a:rPr lang="pl-PL" sz="1050" b="0" i="0" u="none" baseline="0" dirty="0" smtClean="0"/>
            <a:t>brak utraty kontroli nad spółką </a:t>
          </a:r>
          <a:endParaRPr lang="pl-PL" sz="1050" dirty="0"/>
        </a:p>
      </dgm:t>
    </dgm:pt>
    <dgm:pt modelId="{F76CFB82-078A-480C-BFE6-8E769787C341}" type="parTrans" cxnId="{F1FBB219-CBDF-44EB-AD31-814403E76910}">
      <dgm:prSet/>
      <dgm:spPr/>
      <dgm:t>
        <a:bodyPr/>
        <a:lstStyle/>
        <a:p>
          <a:endParaRPr lang="pl-PL" sz="2000"/>
        </a:p>
      </dgm:t>
    </dgm:pt>
    <dgm:pt modelId="{43BBC403-D45E-4C0F-9912-EE4E158C26D0}" type="sibTrans" cxnId="{F1FBB219-CBDF-44EB-AD31-814403E76910}">
      <dgm:prSet/>
      <dgm:spPr/>
      <dgm:t>
        <a:bodyPr/>
        <a:lstStyle/>
        <a:p>
          <a:endParaRPr lang="pl-PL" sz="2000"/>
        </a:p>
      </dgm:t>
    </dgm:pt>
    <dgm:pt modelId="{627F9831-8518-4F88-A7B0-9A9D2F826E32}">
      <dgm:prSet custT="1"/>
      <dgm:spPr>
        <a:ln>
          <a:solidFill>
            <a:srgbClr val="336699"/>
          </a:solidFill>
        </a:ln>
      </dgm:spPr>
      <dgm:t>
        <a:bodyPr/>
        <a:lstStyle/>
        <a:p>
          <a:pPr rtl="0"/>
          <a:r>
            <a:rPr lang="pl-PL" sz="1050" b="0" i="0" u="none" baseline="0" dirty="0" smtClean="0"/>
            <a:t>poprawa struktury bilansu</a:t>
          </a:r>
          <a:endParaRPr lang="pl-PL" sz="1050" b="0" i="0" u="none" dirty="0"/>
        </a:p>
      </dgm:t>
    </dgm:pt>
    <dgm:pt modelId="{9BA21D1B-2300-47D0-80CA-0D6A98595595}" type="parTrans" cxnId="{8CAF0FCE-9F77-40D8-8E7A-DFB7C0AF0877}">
      <dgm:prSet/>
      <dgm:spPr/>
      <dgm:t>
        <a:bodyPr/>
        <a:lstStyle/>
        <a:p>
          <a:endParaRPr lang="pl-PL" sz="2000"/>
        </a:p>
      </dgm:t>
    </dgm:pt>
    <dgm:pt modelId="{D29607FA-6564-4294-82ED-8552EE1AF4F1}" type="sibTrans" cxnId="{8CAF0FCE-9F77-40D8-8E7A-DFB7C0AF0877}">
      <dgm:prSet/>
      <dgm:spPr/>
      <dgm:t>
        <a:bodyPr/>
        <a:lstStyle/>
        <a:p>
          <a:endParaRPr lang="pl-PL" sz="2000"/>
        </a:p>
      </dgm:t>
    </dgm:pt>
    <dgm:pt modelId="{40046618-F209-43B7-9E0D-73FF13B621AA}">
      <dgm:prSet custT="1"/>
      <dgm:spPr>
        <a:ln>
          <a:solidFill>
            <a:srgbClr val="336699"/>
          </a:solidFill>
        </a:ln>
      </dgm:spPr>
      <dgm:t>
        <a:bodyPr/>
        <a:lstStyle/>
        <a:p>
          <a:pPr rtl="0"/>
          <a:r>
            <a:rPr lang="pl-PL" sz="1050" b="0" i="0" u="none" baseline="0" dirty="0" smtClean="0"/>
            <a:t>elastyczność spłaty</a:t>
          </a:r>
          <a:endParaRPr lang="pl-PL" sz="1050" b="0" i="0" u="none" dirty="0"/>
        </a:p>
      </dgm:t>
    </dgm:pt>
    <dgm:pt modelId="{DC0ECF88-8C91-452F-91D8-1D7DC4225F31}" type="parTrans" cxnId="{7434AFA0-D3F7-4090-B5C4-50388344C688}">
      <dgm:prSet/>
      <dgm:spPr/>
      <dgm:t>
        <a:bodyPr/>
        <a:lstStyle/>
        <a:p>
          <a:endParaRPr lang="pl-PL" sz="2000"/>
        </a:p>
      </dgm:t>
    </dgm:pt>
    <dgm:pt modelId="{D24D8C5C-A71D-497B-96D8-6190DC4D869B}" type="sibTrans" cxnId="{7434AFA0-D3F7-4090-B5C4-50388344C688}">
      <dgm:prSet/>
      <dgm:spPr/>
      <dgm:t>
        <a:bodyPr/>
        <a:lstStyle/>
        <a:p>
          <a:endParaRPr lang="pl-PL" sz="2000"/>
        </a:p>
      </dgm:t>
    </dgm:pt>
    <dgm:pt modelId="{B2E15C4B-03CF-458C-87EA-42622E5FEEC4}">
      <dgm:prSet custT="1"/>
      <dgm:spPr>
        <a:ln>
          <a:solidFill>
            <a:srgbClr val="336699"/>
          </a:solidFill>
        </a:ln>
      </dgm:spPr>
      <dgm:t>
        <a:bodyPr/>
        <a:lstStyle/>
        <a:p>
          <a:pPr rtl="0"/>
          <a:r>
            <a:rPr lang="pl-PL" sz="1050" b="0" i="0" u="none" baseline="0" dirty="0" smtClean="0"/>
            <a:t>niższe koszty pozyskania kapitału</a:t>
          </a:r>
          <a:endParaRPr lang="pl-PL" sz="1050" b="0" i="0" u="none" dirty="0"/>
        </a:p>
      </dgm:t>
    </dgm:pt>
    <dgm:pt modelId="{E9EE5ECC-D9D1-4CC1-9928-90C2E2FBD8D7}" type="parTrans" cxnId="{486DAE3F-46DB-4402-8E88-CE14806BE544}">
      <dgm:prSet/>
      <dgm:spPr/>
      <dgm:t>
        <a:bodyPr/>
        <a:lstStyle/>
        <a:p>
          <a:endParaRPr lang="pl-PL" sz="2000"/>
        </a:p>
      </dgm:t>
    </dgm:pt>
    <dgm:pt modelId="{16523DEC-C5B6-44AA-BFA3-CB8397911A67}" type="sibTrans" cxnId="{486DAE3F-46DB-4402-8E88-CE14806BE544}">
      <dgm:prSet/>
      <dgm:spPr/>
      <dgm:t>
        <a:bodyPr/>
        <a:lstStyle/>
        <a:p>
          <a:endParaRPr lang="pl-PL" sz="2000"/>
        </a:p>
      </dgm:t>
    </dgm:pt>
    <dgm:pt modelId="{C66B23E4-AF25-4931-AEF9-2B3E6E5108C0}" type="pres">
      <dgm:prSet presAssocID="{2153257D-434D-4731-9134-FBF22E9A89E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C8834A7-1F5C-45F7-827C-07B36910D7FE}" type="pres">
      <dgm:prSet presAssocID="{C377217A-2EF2-4692-B064-EDA3253C92B9}" presName="compNode" presStyleCnt="0"/>
      <dgm:spPr/>
    </dgm:pt>
    <dgm:pt modelId="{3F1F69AF-CA39-452A-98D4-640FDE680E04}" type="pres">
      <dgm:prSet presAssocID="{C377217A-2EF2-4692-B064-EDA3253C92B9}" presName="aNode" presStyleLbl="bgShp" presStyleIdx="0" presStyleCnt="2" custLinFactNeighborX="-104" custLinFactNeighborY="-3"/>
      <dgm:spPr/>
      <dgm:t>
        <a:bodyPr/>
        <a:lstStyle/>
        <a:p>
          <a:endParaRPr lang="pl-PL"/>
        </a:p>
      </dgm:t>
    </dgm:pt>
    <dgm:pt modelId="{F3DA9F34-F1CA-4D32-9C20-57ADB03C48CD}" type="pres">
      <dgm:prSet presAssocID="{C377217A-2EF2-4692-B064-EDA3253C92B9}" presName="textNode" presStyleLbl="bgShp" presStyleIdx="0" presStyleCnt="2"/>
      <dgm:spPr/>
      <dgm:t>
        <a:bodyPr/>
        <a:lstStyle/>
        <a:p>
          <a:endParaRPr lang="pl-PL"/>
        </a:p>
      </dgm:t>
    </dgm:pt>
    <dgm:pt modelId="{180F9BDC-150A-4E2B-863D-E8C2E09865C2}" type="pres">
      <dgm:prSet presAssocID="{C377217A-2EF2-4692-B064-EDA3253C92B9}" presName="compChildNode" presStyleCnt="0"/>
      <dgm:spPr/>
    </dgm:pt>
    <dgm:pt modelId="{BBD48FAB-4B04-4F05-B4BC-E8D882DF474E}" type="pres">
      <dgm:prSet presAssocID="{C377217A-2EF2-4692-B064-EDA3253C92B9}" presName="theInnerList" presStyleCnt="0"/>
      <dgm:spPr/>
    </dgm:pt>
    <dgm:pt modelId="{FE8047F1-760D-4659-A25C-AA6921EC9EFB}" type="pres">
      <dgm:prSet presAssocID="{22677CE1-45F9-4BE3-8BE1-73A16CD4E992}" presName="childNode" presStyleLbl="node1" presStyleIdx="0" presStyleCnt="11" custScaleY="201757" custLinFactY="-12265" custLinFactNeighborX="-716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209318-4FD8-43EF-A341-16F127CEE674}" type="pres">
      <dgm:prSet presAssocID="{22677CE1-45F9-4BE3-8BE1-73A16CD4E992}" presName="aSpace2" presStyleCnt="0"/>
      <dgm:spPr/>
    </dgm:pt>
    <dgm:pt modelId="{8CB6A6DE-BBD5-476A-8F33-A13D7767D1AD}" type="pres">
      <dgm:prSet presAssocID="{8EB4B2DF-8D2D-4022-889B-E7CA4C5DE5BD}" presName="childNode" presStyleLbl="node1" presStyleIdx="1" presStyleCnt="11" custLinFactY="-20810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E7F40C-DAF4-497D-A1DF-1D9EC0392BF8}" type="pres">
      <dgm:prSet presAssocID="{8EB4B2DF-8D2D-4022-889B-E7CA4C5DE5BD}" presName="aSpace2" presStyleCnt="0"/>
      <dgm:spPr/>
    </dgm:pt>
    <dgm:pt modelId="{B0113172-F76F-46DB-B80E-0C18F36BF79C}" type="pres">
      <dgm:prSet presAssocID="{28AF5700-7083-4E88-99BD-94DBFA9E94B2}" presName="childNode" presStyleLbl="node1" presStyleIdx="2" presStyleCnt="11" custLinFactY="-20810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33A693-8BDC-4076-9F8C-BC5875B70051}" type="pres">
      <dgm:prSet presAssocID="{28AF5700-7083-4E88-99BD-94DBFA9E94B2}" presName="aSpace2" presStyleCnt="0"/>
      <dgm:spPr/>
    </dgm:pt>
    <dgm:pt modelId="{5382E007-EBE0-4961-AE5A-1E100D1A4A78}" type="pres">
      <dgm:prSet presAssocID="{07C61966-9E03-4DAA-814B-280A7901EB8D}" presName="childNode" presStyleLbl="node1" presStyleIdx="3" presStyleCnt="11" custLinFactY="-20810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421B08-86D0-406C-BFE9-1DEB791E4AD9}" type="pres">
      <dgm:prSet presAssocID="{07C61966-9E03-4DAA-814B-280A7901EB8D}" presName="aSpace2" presStyleCnt="0"/>
      <dgm:spPr/>
    </dgm:pt>
    <dgm:pt modelId="{DD921FB9-F1A7-4E4E-9BB6-16C3613490A6}" type="pres">
      <dgm:prSet presAssocID="{3869059A-24DA-4F22-8AE4-7DA57EF43004}" presName="childNode" presStyleLbl="node1" presStyleIdx="4" presStyleCnt="11" custLinFactY="-20810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1C7FE7-3C7D-4CF2-8CE8-5C1F6F681A49}" type="pres">
      <dgm:prSet presAssocID="{C377217A-2EF2-4692-B064-EDA3253C92B9}" presName="aSpace" presStyleCnt="0"/>
      <dgm:spPr/>
    </dgm:pt>
    <dgm:pt modelId="{5660B3F1-1AAF-4C6A-93E0-AFBCCB447B64}" type="pres">
      <dgm:prSet presAssocID="{79206472-670E-4B08-BCF4-F3487E8DAFA7}" presName="compNode" presStyleCnt="0"/>
      <dgm:spPr/>
    </dgm:pt>
    <dgm:pt modelId="{E7700808-EE1B-4CC7-B217-5E0D488EF1F2}" type="pres">
      <dgm:prSet presAssocID="{79206472-670E-4B08-BCF4-F3487E8DAFA7}" presName="aNode" presStyleLbl="bgShp" presStyleIdx="1" presStyleCnt="2"/>
      <dgm:spPr/>
      <dgm:t>
        <a:bodyPr/>
        <a:lstStyle/>
        <a:p>
          <a:endParaRPr lang="pl-PL"/>
        </a:p>
      </dgm:t>
    </dgm:pt>
    <dgm:pt modelId="{BC8C78B6-C79F-431E-9665-6DB05478A895}" type="pres">
      <dgm:prSet presAssocID="{79206472-670E-4B08-BCF4-F3487E8DAFA7}" presName="textNode" presStyleLbl="bgShp" presStyleIdx="1" presStyleCnt="2"/>
      <dgm:spPr/>
      <dgm:t>
        <a:bodyPr/>
        <a:lstStyle/>
        <a:p>
          <a:endParaRPr lang="pl-PL"/>
        </a:p>
      </dgm:t>
    </dgm:pt>
    <dgm:pt modelId="{7C06E1E4-6F48-4A6E-BD20-C0A979E88226}" type="pres">
      <dgm:prSet presAssocID="{79206472-670E-4B08-BCF4-F3487E8DAFA7}" presName="compChildNode" presStyleCnt="0"/>
      <dgm:spPr/>
    </dgm:pt>
    <dgm:pt modelId="{A6600029-F5A2-4F23-8565-185706664A7B}" type="pres">
      <dgm:prSet presAssocID="{79206472-670E-4B08-BCF4-F3487E8DAFA7}" presName="theInnerList" presStyleCnt="0"/>
      <dgm:spPr/>
    </dgm:pt>
    <dgm:pt modelId="{4E955F47-4776-4464-8F1F-BF099878CBB1}" type="pres">
      <dgm:prSet presAssocID="{095C00AE-4710-4E89-8527-7A5778025DA8}" presName="childNode" presStyleLbl="node1" presStyleIdx="5" presStyleCnt="11" custScaleY="310778" custLinFactY="-22552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C7C330-4951-4E7B-A847-28C2BB1CB627}" type="pres">
      <dgm:prSet presAssocID="{095C00AE-4710-4E89-8527-7A5778025DA8}" presName="aSpace2" presStyleCnt="0"/>
      <dgm:spPr/>
    </dgm:pt>
    <dgm:pt modelId="{62F85227-72F5-414B-BB91-EA8B6E227397}" type="pres">
      <dgm:prSet presAssocID="{F8EC23FB-968E-45F9-BD50-31D6F446B2E3}" presName="childNode" presStyleLbl="node1" presStyleIdx="6" presStyleCnt="11" custScaleY="255089" custLinFactY="-22552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0807D8-657A-4E74-A8DE-0F67ABB72C92}" type="pres">
      <dgm:prSet presAssocID="{F8EC23FB-968E-45F9-BD50-31D6F446B2E3}" presName="aSpace2" presStyleCnt="0"/>
      <dgm:spPr/>
    </dgm:pt>
    <dgm:pt modelId="{B3C660FB-BEDB-4933-A8C8-3AAE47F54088}" type="pres">
      <dgm:prSet presAssocID="{24F06BA3-09D6-4C8B-A3CB-0A5CA3C95E52}" presName="childNode" presStyleLbl="node1" presStyleIdx="7" presStyleCnt="11" custLinFactY="-22552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E8A20CE-5B3A-48BF-89F9-9CF154C15242}" type="pres">
      <dgm:prSet presAssocID="{24F06BA3-09D6-4C8B-A3CB-0A5CA3C95E52}" presName="aSpace2" presStyleCnt="0"/>
      <dgm:spPr/>
    </dgm:pt>
    <dgm:pt modelId="{ED9C3F3B-5520-4F45-B602-1006C6D4AA65}" type="pres">
      <dgm:prSet presAssocID="{627F9831-8518-4F88-A7B0-9A9D2F826E32}" presName="childNode" presStyleLbl="node1" presStyleIdx="8" presStyleCnt="11" custLinFactY="-22552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2F214B-E491-4645-B45A-EAC9443C2C15}" type="pres">
      <dgm:prSet presAssocID="{627F9831-8518-4F88-A7B0-9A9D2F826E32}" presName="aSpace2" presStyleCnt="0"/>
      <dgm:spPr/>
    </dgm:pt>
    <dgm:pt modelId="{954148F1-C715-4A57-8A8E-A4F30F5E3521}" type="pres">
      <dgm:prSet presAssocID="{40046618-F209-43B7-9E0D-73FF13B621AA}" presName="childNode" presStyleLbl="node1" presStyleIdx="9" presStyleCnt="11" custLinFactY="-22552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0692289-8A83-443E-B62B-E36A5D9E13EE}" type="pres">
      <dgm:prSet presAssocID="{40046618-F209-43B7-9E0D-73FF13B621AA}" presName="aSpace2" presStyleCnt="0"/>
      <dgm:spPr/>
    </dgm:pt>
    <dgm:pt modelId="{BFE02A6B-7B82-451F-AE8F-748EFD34FEB7}" type="pres">
      <dgm:prSet presAssocID="{B2E15C4B-03CF-458C-87EA-42622E5FEEC4}" presName="childNode" presStyleLbl="node1" presStyleIdx="10" presStyleCnt="11" custLinFactY="-22552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168CC0D-026A-4F13-9BE3-2094C68BFCDE}" srcId="{2153257D-434D-4731-9134-FBF22E9A89E5}" destId="{C377217A-2EF2-4692-B064-EDA3253C92B9}" srcOrd="0" destOrd="0" parTransId="{45CDBFA1-1BAF-4616-9600-DF0B98A193F6}" sibTransId="{9AFEACCA-4FB5-4E82-88BE-DC932B90C1F7}"/>
    <dgm:cxn modelId="{8CAF0FCE-9F77-40D8-8E7A-DFB7C0AF0877}" srcId="{79206472-670E-4B08-BCF4-F3487E8DAFA7}" destId="{627F9831-8518-4F88-A7B0-9A9D2F826E32}" srcOrd="3" destOrd="0" parTransId="{9BA21D1B-2300-47D0-80CA-0D6A98595595}" sibTransId="{D29607FA-6564-4294-82ED-8552EE1AF4F1}"/>
    <dgm:cxn modelId="{5CF54BB9-5458-4398-9762-40E17379011B}" srcId="{79206472-670E-4B08-BCF4-F3487E8DAFA7}" destId="{095C00AE-4710-4E89-8527-7A5778025DA8}" srcOrd="0" destOrd="0" parTransId="{615E7509-4DB2-4359-B70B-FD1964181A4B}" sibTransId="{C96276DF-C57F-4091-AE45-90E16026592D}"/>
    <dgm:cxn modelId="{459521AA-3393-4E6A-896A-52EB88D415F1}" type="presOf" srcId="{8EB4B2DF-8D2D-4022-889B-E7CA4C5DE5BD}" destId="{8CB6A6DE-BBD5-476A-8F33-A13D7767D1AD}" srcOrd="0" destOrd="0" presId="urn:microsoft.com/office/officeart/2005/8/layout/lProcess2"/>
    <dgm:cxn modelId="{B14B06DE-B78F-4BBB-8A97-66B2DFC7C182}" type="presOf" srcId="{C377217A-2EF2-4692-B064-EDA3253C92B9}" destId="{3F1F69AF-CA39-452A-98D4-640FDE680E04}" srcOrd="0" destOrd="0" presId="urn:microsoft.com/office/officeart/2005/8/layout/lProcess2"/>
    <dgm:cxn modelId="{AEBBC4E3-017D-4802-872B-D57B826BE19B}" srcId="{C377217A-2EF2-4692-B064-EDA3253C92B9}" destId="{07C61966-9E03-4DAA-814B-280A7901EB8D}" srcOrd="3" destOrd="0" parTransId="{ADF9DC43-7C9D-4BF7-85C8-EBE51D82940F}" sibTransId="{9C9A9412-1CA1-4186-850E-9A5680B5A554}"/>
    <dgm:cxn modelId="{AC4B8C8C-AB25-4A1F-B818-1B088AD25F81}" type="presOf" srcId="{B2E15C4B-03CF-458C-87EA-42622E5FEEC4}" destId="{BFE02A6B-7B82-451F-AE8F-748EFD34FEB7}" srcOrd="0" destOrd="0" presId="urn:microsoft.com/office/officeart/2005/8/layout/lProcess2"/>
    <dgm:cxn modelId="{FC087FD4-D43A-4DF6-9DE6-4C4997605DCC}" type="presOf" srcId="{07C61966-9E03-4DAA-814B-280A7901EB8D}" destId="{5382E007-EBE0-4961-AE5A-1E100D1A4A78}" srcOrd="0" destOrd="0" presId="urn:microsoft.com/office/officeart/2005/8/layout/lProcess2"/>
    <dgm:cxn modelId="{7434AFA0-D3F7-4090-B5C4-50388344C688}" srcId="{79206472-670E-4B08-BCF4-F3487E8DAFA7}" destId="{40046618-F209-43B7-9E0D-73FF13B621AA}" srcOrd="4" destOrd="0" parTransId="{DC0ECF88-8C91-452F-91D8-1D7DC4225F31}" sibTransId="{D24D8C5C-A71D-497B-96D8-6190DC4D869B}"/>
    <dgm:cxn modelId="{F1FBB219-CBDF-44EB-AD31-814403E76910}" srcId="{79206472-670E-4B08-BCF4-F3487E8DAFA7}" destId="{24F06BA3-09D6-4C8B-A3CB-0A5CA3C95E52}" srcOrd="2" destOrd="0" parTransId="{F76CFB82-078A-480C-BFE6-8E769787C341}" sibTransId="{43BBC403-D45E-4C0F-9912-EE4E158C26D0}"/>
    <dgm:cxn modelId="{4DD227A6-F623-4830-AC47-527CEA1F62E4}" type="presOf" srcId="{79206472-670E-4B08-BCF4-F3487E8DAFA7}" destId="{BC8C78B6-C79F-431E-9665-6DB05478A895}" srcOrd="1" destOrd="0" presId="urn:microsoft.com/office/officeart/2005/8/layout/lProcess2"/>
    <dgm:cxn modelId="{084061AE-69C8-4F73-A2B9-A030321B2EA4}" srcId="{C377217A-2EF2-4692-B064-EDA3253C92B9}" destId="{22677CE1-45F9-4BE3-8BE1-73A16CD4E992}" srcOrd="0" destOrd="0" parTransId="{54533166-1624-42D8-B03F-54B3845BCE13}" sibTransId="{93912165-9E07-44BD-88C7-CFF80133BDA0}"/>
    <dgm:cxn modelId="{0971468C-613B-4F26-89A2-C0DAD685F083}" type="presOf" srcId="{40046618-F209-43B7-9E0D-73FF13B621AA}" destId="{954148F1-C715-4A57-8A8E-A4F30F5E3521}" srcOrd="0" destOrd="0" presId="urn:microsoft.com/office/officeart/2005/8/layout/lProcess2"/>
    <dgm:cxn modelId="{F7293156-DBA4-4B54-841D-6132E6ED0D0B}" srcId="{C377217A-2EF2-4692-B064-EDA3253C92B9}" destId="{8EB4B2DF-8D2D-4022-889B-E7CA4C5DE5BD}" srcOrd="1" destOrd="0" parTransId="{7539C223-0598-4BFD-A5F4-6CF10822CB14}" sibTransId="{6BBF461A-A0D6-4FA1-A23F-F386606733FA}"/>
    <dgm:cxn modelId="{75EB6778-A8F8-4246-B6ED-A917FE0EB743}" srcId="{2153257D-434D-4731-9134-FBF22E9A89E5}" destId="{79206472-670E-4B08-BCF4-F3487E8DAFA7}" srcOrd="1" destOrd="0" parTransId="{8DF89B42-6602-42E7-BF5A-6964CC6389C4}" sibTransId="{669951FF-B6BE-480F-9E57-356358E94313}"/>
    <dgm:cxn modelId="{88582F52-98A2-4767-91B7-445BFE63BFE0}" type="presOf" srcId="{3869059A-24DA-4F22-8AE4-7DA57EF43004}" destId="{DD921FB9-F1A7-4E4E-9BB6-16C3613490A6}" srcOrd="0" destOrd="0" presId="urn:microsoft.com/office/officeart/2005/8/layout/lProcess2"/>
    <dgm:cxn modelId="{7C3D112C-1D77-48E7-8D76-7F3FDCE7F3F9}" srcId="{C377217A-2EF2-4692-B064-EDA3253C92B9}" destId="{28AF5700-7083-4E88-99BD-94DBFA9E94B2}" srcOrd="2" destOrd="0" parTransId="{775D7A6C-2082-4416-9A5C-B355856D82FA}" sibTransId="{CCC617CA-D9A6-4711-86DC-DF6445C8F1B0}"/>
    <dgm:cxn modelId="{BAD4DA0A-B56F-46F3-A073-326A1BCE2B22}" srcId="{79206472-670E-4B08-BCF4-F3487E8DAFA7}" destId="{F8EC23FB-968E-45F9-BD50-31D6F446B2E3}" srcOrd="1" destOrd="0" parTransId="{00C24A9D-C9A6-4201-8EAA-DC1C5161E0C0}" sibTransId="{45F07CD2-5137-4804-A8CE-4B6513A68DAF}"/>
    <dgm:cxn modelId="{6B8D2056-95FF-4912-BEDA-8947EBD49F75}" type="presOf" srcId="{24F06BA3-09D6-4C8B-A3CB-0A5CA3C95E52}" destId="{B3C660FB-BEDB-4933-A8C8-3AAE47F54088}" srcOrd="0" destOrd="0" presId="urn:microsoft.com/office/officeart/2005/8/layout/lProcess2"/>
    <dgm:cxn modelId="{1B248FBA-CFE1-45FC-AAD8-ACC1B6716182}" type="presOf" srcId="{095C00AE-4710-4E89-8527-7A5778025DA8}" destId="{4E955F47-4776-4464-8F1F-BF099878CBB1}" srcOrd="0" destOrd="0" presId="urn:microsoft.com/office/officeart/2005/8/layout/lProcess2"/>
    <dgm:cxn modelId="{486DAE3F-46DB-4402-8E88-CE14806BE544}" srcId="{79206472-670E-4B08-BCF4-F3487E8DAFA7}" destId="{B2E15C4B-03CF-458C-87EA-42622E5FEEC4}" srcOrd="5" destOrd="0" parTransId="{E9EE5ECC-D9D1-4CC1-9928-90C2E2FBD8D7}" sibTransId="{16523DEC-C5B6-44AA-BFA3-CB8397911A67}"/>
    <dgm:cxn modelId="{D6C86AEA-7F6E-4E23-AA7A-AC39F580E4B1}" type="presOf" srcId="{F8EC23FB-968E-45F9-BD50-31D6F446B2E3}" destId="{62F85227-72F5-414B-BB91-EA8B6E227397}" srcOrd="0" destOrd="0" presId="urn:microsoft.com/office/officeart/2005/8/layout/lProcess2"/>
    <dgm:cxn modelId="{E882736B-DF99-46EC-8B8B-95DC47263FAC}" type="presOf" srcId="{2153257D-434D-4731-9134-FBF22E9A89E5}" destId="{C66B23E4-AF25-4931-AEF9-2B3E6E5108C0}" srcOrd="0" destOrd="0" presId="urn:microsoft.com/office/officeart/2005/8/layout/lProcess2"/>
    <dgm:cxn modelId="{104B72BE-48B7-4CD6-AB90-7FAF39B1DE9E}" type="presOf" srcId="{79206472-670E-4B08-BCF4-F3487E8DAFA7}" destId="{E7700808-EE1B-4CC7-B217-5E0D488EF1F2}" srcOrd="0" destOrd="0" presId="urn:microsoft.com/office/officeart/2005/8/layout/lProcess2"/>
    <dgm:cxn modelId="{C905C35F-BB86-41BD-BDF0-55E4B85014CF}" type="presOf" srcId="{28AF5700-7083-4E88-99BD-94DBFA9E94B2}" destId="{B0113172-F76F-46DB-B80E-0C18F36BF79C}" srcOrd="0" destOrd="0" presId="urn:microsoft.com/office/officeart/2005/8/layout/lProcess2"/>
    <dgm:cxn modelId="{BBEB3C17-5D38-4C58-AD0A-D4FE08A06EE2}" type="presOf" srcId="{C377217A-2EF2-4692-B064-EDA3253C92B9}" destId="{F3DA9F34-F1CA-4D32-9C20-57ADB03C48CD}" srcOrd="1" destOrd="0" presId="urn:microsoft.com/office/officeart/2005/8/layout/lProcess2"/>
    <dgm:cxn modelId="{AB932C38-9B7C-4F85-BC15-FDDC39205760}" type="presOf" srcId="{627F9831-8518-4F88-A7B0-9A9D2F826E32}" destId="{ED9C3F3B-5520-4F45-B602-1006C6D4AA65}" srcOrd="0" destOrd="0" presId="urn:microsoft.com/office/officeart/2005/8/layout/lProcess2"/>
    <dgm:cxn modelId="{5BE1B20A-EED7-4150-9F44-5F8400C8A8C3}" type="presOf" srcId="{22677CE1-45F9-4BE3-8BE1-73A16CD4E992}" destId="{FE8047F1-760D-4659-A25C-AA6921EC9EFB}" srcOrd="0" destOrd="0" presId="urn:microsoft.com/office/officeart/2005/8/layout/lProcess2"/>
    <dgm:cxn modelId="{55ED8529-C9E1-40C7-BE09-ECE93A209A05}" srcId="{C377217A-2EF2-4692-B064-EDA3253C92B9}" destId="{3869059A-24DA-4F22-8AE4-7DA57EF43004}" srcOrd="4" destOrd="0" parTransId="{2B4D56A4-6B3F-4BB7-A7D3-0C50FA645D8C}" sibTransId="{B29E66ED-3D29-427A-865D-69B91C2CC3EC}"/>
    <dgm:cxn modelId="{53F17646-03DA-4647-97BF-49A397BB8C36}" type="presParOf" srcId="{C66B23E4-AF25-4931-AEF9-2B3E6E5108C0}" destId="{3C8834A7-1F5C-45F7-827C-07B36910D7FE}" srcOrd="0" destOrd="0" presId="urn:microsoft.com/office/officeart/2005/8/layout/lProcess2"/>
    <dgm:cxn modelId="{4D6A6D0F-0E9F-43F4-8711-6EB86B1867E6}" type="presParOf" srcId="{3C8834A7-1F5C-45F7-827C-07B36910D7FE}" destId="{3F1F69AF-CA39-452A-98D4-640FDE680E04}" srcOrd="0" destOrd="0" presId="urn:microsoft.com/office/officeart/2005/8/layout/lProcess2"/>
    <dgm:cxn modelId="{596140D8-EE4A-4117-8CA9-9BDDBDE11D82}" type="presParOf" srcId="{3C8834A7-1F5C-45F7-827C-07B36910D7FE}" destId="{F3DA9F34-F1CA-4D32-9C20-57ADB03C48CD}" srcOrd="1" destOrd="0" presId="urn:microsoft.com/office/officeart/2005/8/layout/lProcess2"/>
    <dgm:cxn modelId="{FE0CE97E-9BB3-40D3-9AA3-4DC20EDBC2FC}" type="presParOf" srcId="{3C8834A7-1F5C-45F7-827C-07B36910D7FE}" destId="{180F9BDC-150A-4E2B-863D-E8C2E09865C2}" srcOrd="2" destOrd="0" presId="urn:microsoft.com/office/officeart/2005/8/layout/lProcess2"/>
    <dgm:cxn modelId="{798BDD84-4861-4BA8-9283-666B69C5404C}" type="presParOf" srcId="{180F9BDC-150A-4E2B-863D-E8C2E09865C2}" destId="{BBD48FAB-4B04-4F05-B4BC-E8D882DF474E}" srcOrd="0" destOrd="0" presId="urn:microsoft.com/office/officeart/2005/8/layout/lProcess2"/>
    <dgm:cxn modelId="{7DEFB2F8-B945-44C4-8097-B4529DB57272}" type="presParOf" srcId="{BBD48FAB-4B04-4F05-B4BC-E8D882DF474E}" destId="{FE8047F1-760D-4659-A25C-AA6921EC9EFB}" srcOrd="0" destOrd="0" presId="urn:microsoft.com/office/officeart/2005/8/layout/lProcess2"/>
    <dgm:cxn modelId="{881F1225-1991-4966-979D-3325CE6C8462}" type="presParOf" srcId="{BBD48FAB-4B04-4F05-B4BC-E8D882DF474E}" destId="{E7209318-4FD8-43EF-A341-16F127CEE674}" srcOrd="1" destOrd="0" presId="urn:microsoft.com/office/officeart/2005/8/layout/lProcess2"/>
    <dgm:cxn modelId="{C11470D7-CC5C-4A7D-A786-C52B011A8BDC}" type="presParOf" srcId="{BBD48FAB-4B04-4F05-B4BC-E8D882DF474E}" destId="{8CB6A6DE-BBD5-476A-8F33-A13D7767D1AD}" srcOrd="2" destOrd="0" presId="urn:microsoft.com/office/officeart/2005/8/layout/lProcess2"/>
    <dgm:cxn modelId="{5A286630-33A2-4C18-85A0-1E85515EB7C7}" type="presParOf" srcId="{BBD48FAB-4B04-4F05-B4BC-E8D882DF474E}" destId="{EAE7F40C-DAF4-497D-A1DF-1D9EC0392BF8}" srcOrd="3" destOrd="0" presId="urn:microsoft.com/office/officeart/2005/8/layout/lProcess2"/>
    <dgm:cxn modelId="{DA0BD23B-811C-460A-A44E-EED18901D589}" type="presParOf" srcId="{BBD48FAB-4B04-4F05-B4BC-E8D882DF474E}" destId="{B0113172-F76F-46DB-B80E-0C18F36BF79C}" srcOrd="4" destOrd="0" presId="urn:microsoft.com/office/officeart/2005/8/layout/lProcess2"/>
    <dgm:cxn modelId="{FB8F2A4F-6D60-470C-8EB6-8356F396A080}" type="presParOf" srcId="{BBD48FAB-4B04-4F05-B4BC-E8D882DF474E}" destId="{D933A693-8BDC-4076-9F8C-BC5875B70051}" srcOrd="5" destOrd="0" presId="urn:microsoft.com/office/officeart/2005/8/layout/lProcess2"/>
    <dgm:cxn modelId="{3D283549-7220-4DDF-99B3-5B6D891F8D2A}" type="presParOf" srcId="{BBD48FAB-4B04-4F05-B4BC-E8D882DF474E}" destId="{5382E007-EBE0-4961-AE5A-1E100D1A4A78}" srcOrd="6" destOrd="0" presId="urn:microsoft.com/office/officeart/2005/8/layout/lProcess2"/>
    <dgm:cxn modelId="{5F3D26B7-9132-42B6-9F8F-4E79A839DC82}" type="presParOf" srcId="{BBD48FAB-4B04-4F05-B4BC-E8D882DF474E}" destId="{F8421B08-86D0-406C-BFE9-1DEB791E4AD9}" srcOrd="7" destOrd="0" presId="urn:microsoft.com/office/officeart/2005/8/layout/lProcess2"/>
    <dgm:cxn modelId="{A633C2AA-38F5-49E5-AD18-ECB3C22C1869}" type="presParOf" srcId="{BBD48FAB-4B04-4F05-B4BC-E8D882DF474E}" destId="{DD921FB9-F1A7-4E4E-9BB6-16C3613490A6}" srcOrd="8" destOrd="0" presId="urn:microsoft.com/office/officeart/2005/8/layout/lProcess2"/>
    <dgm:cxn modelId="{89F63E67-30BA-48FD-98D2-A1696E7C5D34}" type="presParOf" srcId="{C66B23E4-AF25-4931-AEF9-2B3E6E5108C0}" destId="{091C7FE7-3C7D-4CF2-8CE8-5C1F6F681A49}" srcOrd="1" destOrd="0" presId="urn:microsoft.com/office/officeart/2005/8/layout/lProcess2"/>
    <dgm:cxn modelId="{22CD564C-01A5-4A7B-9816-3252E02F51B9}" type="presParOf" srcId="{C66B23E4-AF25-4931-AEF9-2B3E6E5108C0}" destId="{5660B3F1-1AAF-4C6A-93E0-AFBCCB447B64}" srcOrd="2" destOrd="0" presId="urn:microsoft.com/office/officeart/2005/8/layout/lProcess2"/>
    <dgm:cxn modelId="{995F0FDC-FD80-4E08-98DD-E06A26C471E7}" type="presParOf" srcId="{5660B3F1-1AAF-4C6A-93E0-AFBCCB447B64}" destId="{E7700808-EE1B-4CC7-B217-5E0D488EF1F2}" srcOrd="0" destOrd="0" presId="urn:microsoft.com/office/officeart/2005/8/layout/lProcess2"/>
    <dgm:cxn modelId="{2081E3C6-BBBB-4B60-904F-9974DC82A292}" type="presParOf" srcId="{5660B3F1-1AAF-4C6A-93E0-AFBCCB447B64}" destId="{BC8C78B6-C79F-431E-9665-6DB05478A895}" srcOrd="1" destOrd="0" presId="urn:microsoft.com/office/officeart/2005/8/layout/lProcess2"/>
    <dgm:cxn modelId="{914B4C08-F1EA-44E8-82EF-23EC34591950}" type="presParOf" srcId="{5660B3F1-1AAF-4C6A-93E0-AFBCCB447B64}" destId="{7C06E1E4-6F48-4A6E-BD20-C0A979E88226}" srcOrd="2" destOrd="0" presId="urn:microsoft.com/office/officeart/2005/8/layout/lProcess2"/>
    <dgm:cxn modelId="{2FA437A5-1181-4588-B0F5-E141E0BB1E59}" type="presParOf" srcId="{7C06E1E4-6F48-4A6E-BD20-C0A979E88226}" destId="{A6600029-F5A2-4F23-8565-185706664A7B}" srcOrd="0" destOrd="0" presId="urn:microsoft.com/office/officeart/2005/8/layout/lProcess2"/>
    <dgm:cxn modelId="{BE6F83E2-9F1C-4353-A177-86BA7BECA5E2}" type="presParOf" srcId="{A6600029-F5A2-4F23-8565-185706664A7B}" destId="{4E955F47-4776-4464-8F1F-BF099878CBB1}" srcOrd="0" destOrd="0" presId="urn:microsoft.com/office/officeart/2005/8/layout/lProcess2"/>
    <dgm:cxn modelId="{4030D4A5-4F22-4153-9488-B58ED1F11259}" type="presParOf" srcId="{A6600029-F5A2-4F23-8565-185706664A7B}" destId="{7BC7C330-4951-4E7B-A847-28C2BB1CB627}" srcOrd="1" destOrd="0" presId="urn:microsoft.com/office/officeart/2005/8/layout/lProcess2"/>
    <dgm:cxn modelId="{2337D02F-8047-4D1E-8E86-E1AA75C2C875}" type="presParOf" srcId="{A6600029-F5A2-4F23-8565-185706664A7B}" destId="{62F85227-72F5-414B-BB91-EA8B6E227397}" srcOrd="2" destOrd="0" presId="urn:microsoft.com/office/officeart/2005/8/layout/lProcess2"/>
    <dgm:cxn modelId="{6D2D5B62-EF7A-4FC0-B2AC-3CA2B16407BA}" type="presParOf" srcId="{A6600029-F5A2-4F23-8565-185706664A7B}" destId="{6C0807D8-657A-4E74-A8DE-0F67ABB72C92}" srcOrd="3" destOrd="0" presId="urn:microsoft.com/office/officeart/2005/8/layout/lProcess2"/>
    <dgm:cxn modelId="{D661B8B2-DF23-457E-9929-78A1B31922CC}" type="presParOf" srcId="{A6600029-F5A2-4F23-8565-185706664A7B}" destId="{B3C660FB-BEDB-4933-A8C8-3AAE47F54088}" srcOrd="4" destOrd="0" presId="urn:microsoft.com/office/officeart/2005/8/layout/lProcess2"/>
    <dgm:cxn modelId="{0DC158F6-8476-452A-9A1D-AC8C52508EA9}" type="presParOf" srcId="{A6600029-F5A2-4F23-8565-185706664A7B}" destId="{6E8A20CE-5B3A-48BF-89F9-9CF154C15242}" srcOrd="5" destOrd="0" presId="urn:microsoft.com/office/officeart/2005/8/layout/lProcess2"/>
    <dgm:cxn modelId="{C1E70483-0695-4314-A8CC-60D7ED7AA235}" type="presParOf" srcId="{A6600029-F5A2-4F23-8565-185706664A7B}" destId="{ED9C3F3B-5520-4F45-B602-1006C6D4AA65}" srcOrd="6" destOrd="0" presId="urn:microsoft.com/office/officeart/2005/8/layout/lProcess2"/>
    <dgm:cxn modelId="{AE946147-FDE1-45FE-BCB4-286DE99DD3D6}" type="presParOf" srcId="{A6600029-F5A2-4F23-8565-185706664A7B}" destId="{C42F214B-E491-4645-B45A-EAC9443C2C15}" srcOrd="7" destOrd="0" presId="urn:microsoft.com/office/officeart/2005/8/layout/lProcess2"/>
    <dgm:cxn modelId="{04E2C5A6-8E21-4007-824F-ED9EAAAFF85E}" type="presParOf" srcId="{A6600029-F5A2-4F23-8565-185706664A7B}" destId="{954148F1-C715-4A57-8A8E-A4F30F5E3521}" srcOrd="8" destOrd="0" presId="urn:microsoft.com/office/officeart/2005/8/layout/lProcess2"/>
    <dgm:cxn modelId="{F4F6682C-5D74-48A9-ADD1-B8342D0A4E29}" type="presParOf" srcId="{A6600029-F5A2-4F23-8565-185706664A7B}" destId="{30692289-8A83-443E-B62B-E36A5D9E13EE}" srcOrd="9" destOrd="0" presId="urn:microsoft.com/office/officeart/2005/8/layout/lProcess2"/>
    <dgm:cxn modelId="{9D11B4E5-7F68-40AF-BB98-17A0B5F255F5}" type="presParOf" srcId="{A6600029-F5A2-4F23-8565-185706664A7B}" destId="{BFE02A6B-7B82-451F-AE8F-748EFD34FEB7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53257D-434D-4731-9134-FBF22E9A89E5}" type="doc">
      <dgm:prSet loTypeId="urn:microsoft.com/office/officeart/2005/8/layout/lProcess2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C377217A-2EF2-4692-B064-EDA3253C92B9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pl-PL" sz="2400" b="0" dirty="0" smtClean="0">
              <a:latin typeface="+mj-lt"/>
            </a:rPr>
            <a:t>OFERTA PRYWATNA</a:t>
          </a:r>
        </a:p>
        <a:p>
          <a:pPr rtl="0"/>
          <a:r>
            <a:rPr lang="pl-PL" sz="1600" b="0" dirty="0" smtClean="0">
              <a:latin typeface="+mj-lt"/>
            </a:rPr>
            <a:t>(do </a:t>
          </a:r>
          <a:r>
            <a:rPr lang="pl-PL" sz="1600" b="0" dirty="0" err="1" smtClean="0">
              <a:latin typeface="+mj-lt"/>
            </a:rPr>
            <a:t>max</a:t>
          </a:r>
          <a:r>
            <a:rPr lang="pl-PL" sz="1600" b="0" dirty="0" smtClean="0">
              <a:latin typeface="+mj-lt"/>
            </a:rPr>
            <a:t>. 149 inwestorów)  </a:t>
          </a:r>
          <a:endParaRPr lang="pl-PL" sz="1600" b="0" dirty="0">
            <a:latin typeface="+mj-lt"/>
          </a:endParaRPr>
        </a:p>
      </dgm:t>
    </dgm:pt>
    <dgm:pt modelId="{45CDBFA1-1BAF-4616-9600-DF0B98A193F6}" type="parTrans" cxnId="{4168CC0D-026A-4F13-9BE3-2094C68BFCDE}">
      <dgm:prSet/>
      <dgm:spPr/>
      <dgm:t>
        <a:bodyPr/>
        <a:lstStyle/>
        <a:p>
          <a:endParaRPr lang="pl-PL" sz="2000"/>
        </a:p>
      </dgm:t>
    </dgm:pt>
    <dgm:pt modelId="{9AFEACCA-4FB5-4E82-88BE-DC932B90C1F7}" type="sibTrans" cxnId="{4168CC0D-026A-4F13-9BE3-2094C68BFCDE}">
      <dgm:prSet/>
      <dgm:spPr/>
      <dgm:t>
        <a:bodyPr/>
        <a:lstStyle/>
        <a:p>
          <a:endParaRPr lang="pl-PL" sz="2000"/>
        </a:p>
      </dgm:t>
    </dgm:pt>
    <dgm:pt modelId="{79206472-670E-4B08-BCF4-F3487E8DAFA7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pl-PL" sz="2400" b="0" i="0" u="none" baseline="0" dirty="0" smtClean="0">
              <a:latin typeface="+mj-lt"/>
            </a:rPr>
            <a:t>OFERTA PUBLICZNA</a:t>
          </a:r>
          <a:br>
            <a:rPr lang="pl-PL" sz="2400" b="0" i="0" u="none" baseline="0" dirty="0" smtClean="0">
              <a:latin typeface="+mj-lt"/>
            </a:rPr>
          </a:br>
          <a:r>
            <a:rPr lang="pl-PL" sz="1600" b="0" dirty="0" smtClean="0">
              <a:latin typeface="+mj-lt"/>
            </a:rPr>
            <a:t>(do min. 150 inwestorów)  </a:t>
          </a:r>
          <a:r>
            <a:rPr lang="pl-PL" sz="1600" b="0" i="0" u="none" baseline="0" dirty="0" smtClean="0">
              <a:latin typeface="+mj-lt"/>
            </a:rPr>
            <a:t> </a:t>
          </a:r>
          <a:endParaRPr lang="pl-PL" sz="1600" b="0" dirty="0">
            <a:latin typeface="+mj-lt"/>
          </a:endParaRPr>
        </a:p>
      </dgm:t>
    </dgm:pt>
    <dgm:pt modelId="{8DF89B42-6602-42E7-BF5A-6964CC6389C4}" type="parTrans" cxnId="{75EB6778-A8F8-4246-B6ED-A917FE0EB743}">
      <dgm:prSet/>
      <dgm:spPr/>
      <dgm:t>
        <a:bodyPr/>
        <a:lstStyle/>
        <a:p>
          <a:endParaRPr lang="pl-PL" sz="2000"/>
        </a:p>
      </dgm:t>
    </dgm:pt>
    <dgm:pt modelId="{669951FF-B6BE-480F-9E57-356358E94313}" type="sibTrans" cxnId="{75EB6778-A8F8-4246-B6ED-A917FE0EB743}">
      <dgm:prSet/>
      <dgm:spPr/>
      <dgm:t>
        <a:bodyPr/>
        <a:lstStyle/>
        <a:p>
          <a:endParaRPr lang="pl-PL" sz="2000"/>
        </a:p>
      </dgm:t>
    </dgm:pt>
    <dgm:pt modelId="{22677CE1-45F9-4BE3-8BE1-73A16CD4E992}">
      <dgm:prSet custT="1"/>
      <dgm:spPr>
        <a:ln>
          <a:solidFill>
            <a:srgbClr val="336699"/>
          </a:solidFill>
        </a:ln>
      </dgm:spPr>
      <dgm:t>
        <a:bodyPr/>
        <a:lstStyle/>
        <a:p>
          <a:r>
            <a:rPr kumimoji="0" lang="pl-PL" sz="1100" b="0" i="0" u="none" strike="noStrike" cap="none" normalizeH="0" baseline="0" dirty="0" smtClean="0">
              <a:ln/>
              <a:effectLst/>
              <a:latin typeface="+mn-lt"/>
              <a:cs typeface="Times New Roman" pitchFamily="18" charset="0"/>
            </a:rPr>
            <a:t>Uchwała WZ o zamiarze wprowadzenia akcji do obrotu w drodze oferty prywatnej </a:t>
          </a:r>
          <a:endParaRPr lang="pl-PL" sz="1100" dirty="0" smtClean="0">
            <a:latin typeface="+mn-lt"/>
          </a:endParaRPr>
        </a:p>
      </dgm:t>
    </dgm:pt>
    <dgm:pt modelId="{54533166-1624-42D8-B03F-54B3845BCE13}" type="parTrans" cxnId="{084061AE-69C8-4F73-A2B9-A030321B2EA4}">
      <dgm:prSet/>
      <dgm:spPr/>
      <dgm:t>
        <a:bodyPr/>
        <a:lstStyle/>
        <a:p>
          <a:endParaRPr lang="pl-PL" sz="2000"/>
        </a:p>
      </dgm:t>
    </dgm:pt>
    <dgm:pt modelId="{93912165-9E07-44BD-88C7-CFF80133BDA0}" type="sibTrans" cxnId="{084061AE-69C8-4F73-A2B9-A030321B2EA4}">
      <dgm:prSet/>
      <dgm:spPr/>
      <dgm:t>
        <a:bodyPr/>
        <a:lstStyle/>
        <a:p>
          <a:endParaRPr lang="pl-PL" sz="2000"/>
        </a:p>
      </dgm:t>
    </dgm:pt>
    <dgm:pt modelId="{8EB4B2DF-8D2D-4022-889B-E7CA4C5DE5BD}">
      <dgm:prSet custT="1"/>
      <dgm:spPr>
        <a:ln>
          <a:solidFill>
            <a:srgbClr val="336699"/>
          </a:solidFill>
        </a:ln>
      </dgm:spPr>
      <dgm:t>
        <a:bodyPr/>
        <a:lstStyle/>
        <a:p>
          <a:r>
            <a:rPr kumimoji="0" lang="pl-PL" sz="1100" b="0" i="0" u="none" strike="noStrike" cap="none" normalizeH="0" baseline="0" dirty="0" smtClean="0">
              <a:ln/>
              <a:effectLst/>
              <a:latin typeface="+mn-lt"/>
              <a:cs typeface="Times New Roman" pitchFamily="18" charset="0"/>
            </a:rPr>
            <a:t>Wybór Autoryzowanego Doradcy</a:t>
          </a:r>
          <a:endParaRPr lang="pl-PL" sz="1100" dirty="0">
            <a:latin typeface="+mn-lt"/>
          </a:endParaRPr>
        </a:p>
      </dgm:t>
    </dgm:pt>
    <dgm:pt modelId="{7539C223-0598-4BFD-A5F4-6CF10822CB14}" type="parTrans" cxnId="{F7293156-DBA4-4B54-841D-6132E6ED0D0B}">
      <dgm:prSet/>
      <dgm:spPr/>
      <dgm:t>
        <a:bodyPr/>
        <a:lstStyle/>
        <a:p>
          <a:endParaRPr lang="pl-PL" sz="2000"/>
        </a:p>
      </dgm:t>
    </dgm:pt>
    <dgm:pt modelId="{6BBF461A-A0D6-4FA1-A23F-F386606733FA}" type="sibTrans" cxnId="{F7293156-DBA4-4B54-841D-6132E6ED0D0B}">
      <dgm:prSet/>
      <dgm:spPr/>
      <dgm:t>
        <a:bodyPr/>
        <a:lstStyle/>
        <a:p>
          <a:endParaRPr lang="pl-PL" sz="2000"/>
        </a:p>
      </dgm:t>
    </dgm:pt>
    <dgm:pt modelId="{28AF5700-7083-4E88-99BD-94DBFA9E94B2}">
      <dgm:prSet custT="1"/>
      <dgm:spPr>
        <a:ln>
          <a:solidFill>
            <a:srgbClr val="336699"/>
          </a:solidFill>
        </a:ln>
      </dgm:spPr>
      <dgm:t>
        <a:bodyPr/>
        <a:lstStyle/>
        <a:p>
          <a:r>
            <a:rPr kumimoji="0" lang="pl-PL" sz="1100" b="0" i="0" u="none" strike="noStrike" cap="none" normalizeH="0" baseline="0" dirty="0" smtClean="0">
              <a:ln/>
              <a:effectLst/>
              <a:latin typeface="+mn-lt"/>
              <a:cs typeface="Times New Roman" pitchFamily="18" charset="0"/>
            </a:rPr>
            <a:t>Sporządzenie dokumentu informacyjnego</a:t>
          </a:r>
          <a:endParaRPr lang="pl-PL" sz="1100" dirty="0">
            <a:latin typeface="+mn-lt"/>
          </a:endParaRPr>
        </a:p>
      </dgm:t>
    </dgm:pt>
    <dgm:pt modelId="{775D7A6C-2082-4416-9A5C-B355856D82FA}" type="parTrans" cxnId="{7C3D112C-1D77-48E7-8D76-7F3FDCE7F3F9}">
      <dgm:prSet/>
      <dgm:spPr/>
      <dgm:t>
        <a:bodyPr/>
        <a:lstStyle/>
        <a:p>
          <a:endParaRPr lang="pl-PL" sz="2000"/>
        </a:p>
      </dgm:t>
    </dgm:pt>
    <dgm:pt modelId="{CCC617CA-D9A6-4711-86DC-DF6445C8F1B0}" type="sibTrans" cxnId="{7C3D112C-1D77-48E7-8D76-7F3FDCE7F3F9}">
      <dgm:prSet/>
      <dgm:spPr/>
      <dgm:t>
        <a:bodyPr/>
        <a:lstStyle/>
        <a:p>
          <a:endParaRPr lang="pl-PL" sz="2000"/>
        </a:p>
      </dgm:t>
    </dgm:pt>
    <dgm:pt modelId="{07C61966-9E03-4DAA-814B-280A7901EB8D}">
      <dgm:prSet custT="1"/>
      <dgm:spPr>
        <a:ln>
          <a:solidFill>
            <a:srgbClr val="336699"/>
          </a:solidFill>
        </a:ln>
      </dgm:spPr>
      <dgm:t>
        <a:bodyPr/>
        <a:lstStyle/>
        <a:p>
          <a:r>
            <a:rPr kumimoji="0" lang="pl-PL" sz="1100" b="0" i="0" u="none" strike="noStrike" cap="none" normalizeH="0" baseline="0" dirty="0" smtClean="0">
              <a:ln/>
              <a:effectLst/>
              <a:latin typeface="+mn-lt"/>
              <a:cs typeface="Times New Roman" pitchFamily="18" charset="0"/>
            </a:rPr>
            <a:t>Przekazanie dokumentu informacyjnego zatwierdzonego przez Autoryzowanego Doradcę do GPW </a:t>
          </a:r>
          <a:endParaRPr lang="pl-PL" sz="1100" b="0" i="0" u="none" dirty="0">
            <a:latin typeface="+mn-lt"/>
          </a:endParaRPr>
        </a:p>
      </dgm:t>
    </dgm:pt>
    <dgm:pt modelId="{ADF9DC43-7C9D-4BF7-85C8-EBE51D82940F}" type="parTrans" cxnId="{AEBBC4E3-017D-4802-872B-D57B826BE19B}">
      <dgm:prSet/>
      <dgm:spPr/>
      <dgm:t>
        <a:bodyPr/>
        <a:lstStyle/>
        <a:p>
          <a:endParaRPr lang="pl-PL" sz="2000"/>
        </a:p>
      </dgm:t>
    </dgm:pt>
    <dgm:pt modelId="{9C9A9412-1CA1-4186-850E-9A5680B5A554}" type="sibTrans" cxnId="{AEBBC4E3-017D-4802-872B-D57B826BE19B}">
      <dgm:prSet/>
      <dgm:spPr/>
      <dgm:t>
        <a:bodyPr/>
        <a:lstStyle/>
        <a:p>
          <a:endParaRPr lang="pl-PL" sz="2000"/>
        </a:p>
      </dgm:t>
    </dgm:pt>
    <dgm:pt modelId="{095C00AE-4710-4E89-8527-7A5778025DA8}">
      <dgm:prSet custT="1"/>
      <dgm:spPr>
        <a:ln>
          <a:solidFill>
            <a:srgbClr val="336699"/>
          </a:solidFill>
        </a:ln>
      </dgm:spPr>
      <dgm:t>
        <a:bodyPr/>
        <a:lstStyle/>
        <a:p>
          <a:pPr rtl="0">
            <a:spcAft>
              <a:spcPts val="0"/>
            </a:spcAft>
          </a:pPr>
          <a:r>
            <a:rPr kumimoji="0" lang="pl-PL" sz="105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Uchwała WZ o zamiarze wprowadzenia akcji do obrotu w drodze oferty publicznej i ewentualnej nowej emisji akcji</a:t>
          </a:r>
          <a:endParaRPr lang="pl-PL" sz="1050" b="0" i="1" u="none" baseline="0" dirty="0">
            <a:latin typeface="+mn-lt"/>
          </a:endParaRPr>
        </a:p>
      </dgm:t>
    </dgm:pt>
    <dgm:pt modelId="{615E7509-4DB2-4359-B70B-FD1964181A4B}" type="parTrans" cxnId="{5CF54BB9-5458-4398-9762-40E17379011B}">
      <dgm:prSet/>
      <dgm:spPr/>
      <dgm:t>
        <a:bodyPr/>
        <a:lstStyle/>
        <a:p>
          <a:endParaRPr lang="pl-PL" sz="2000"/>
        </a:p>
      </dgm:t>
    </dgm:pt>
    <dgm:pt modelId="{C96276DF-C57F-4091-AE45-90E16026592D}" type="sibTrans" cxnId="{5CF54BB9-5458-4398-9762-40E17379011B}">
      <dgm:prSet/>
      <dgm:spPr/>
      <dgm:t>
        <a:bodyPr/>
        <a:lstStyle/>
        <a:p>
          <a:endParaRPr lang="pl-PL" sz="2000"/>
        </a:p>
      </dgm:t>
    </dgm:pt>
    <dgm:pt modelId="{F8EC23FB-968E-45F9-BD50-31D6F446B2E3}">
      <dgm:prSet custT="1"/>
      <dgm:spPr>
        <a:ln>
          <a:solidFill>
            <a:srgbClr val="336699"/>
          </a:solidFill>
        </a:ln>
      </dgm:spPr>
      <dgm:t>
        <a:bodyPr/>
        <a:lstStyle/>
        <a:p>
          <a:r>
            <a:rPr kumimoji="0" lang="pl-PL" sz="105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Wybór domu maklerskiego i doradców</a:t>
          </a:r>
          <a:endParaRPr lang="pl-PL" sz="1050" dirty="0" smtClean="0">
            <a:solidFill>
              <a:schemeClr val="tx1"/>
            </a:solidFill>
            <a:latin typeface="+mn-lt"/>
          </a:endParaRPr>
        </a:p>
      </dgm:t>
    </dgm:pt>
    <dgm:pt modelId="{00C24A9D-C9A6-4201-8EAA-DC1C5161E0C0}" type="parTrans" cxnId="{BAD4DA0A-B56F-46F3-A073-326A1BCE2B22}">
      <dgm:prSet/>
      <dgm:spPr/>
      <dgm:t>
        <a:bodyPr/>
        <a:lstStyle/>
        <a:p>
          <a:endParaRPr lang="pl-PL" sz="2000"/>
        </a:p>
      </dgm:t>
    </dgm:pt>
    <dgm:pt modelId="{45F07CD2-5137-4804-A8CE-4B6513A68DAF}" type="sibTrans" cxnId="{BAD4DA0A-B56F-46F3-A073-326A1BCE2B22}">
      <dgm:prSet/>
      <dgm:spPr/>
      <dgm:t>
        <a:bodyPr/>
        <a:lstStyle/>
        <a:p>
          <a:endParaRPr lang="pl-PL" sz="2000"/>
        </a:p>
      </dgm:t>
    </dgm:pt>
    <dgm:pt modelId="{24F06BA3-09D6-4C8B-A3CB-0A5CA3C95E52}">
      <dgm:prSet custT="1"/>
      <dgm:spPr>
        <a:ln>
          <a:solidFill>
            <a:srgbClr val="336699"/>
          </a:solidFill>
        </a:ln>
      </dgm:spPr>
      <dgm:t>
        <a:bodyPr/>
        <a:lstStyle/>
        <a:p>
          <a:r>
            <a:rPr kumimoji="0" lang="pl-PL" sz="105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Sporządzenie publicznego dokumentu informacyjnego (prospekt lub memorandum informacyjne)</a:t>
          </a:r>
          <a:endParaRPr lang="pl-PL" sz="1050" dirty="0">
            <a:latin typeface="+mn-lt"/>
          </a:endParaRPr>
        </a:p>
      </dgm:t>
    </dgm:pt>
    <dgm:pt modelId="{F76CFB82-078A-480C-BFE6-8E769787C341}" type="parTrans" cxnId="{F1FBB219-CBDF-44EB-AD31-814403E76910}">
      <dgm:prSet/>
      <dgm:spPr/>
      <dgm:t>
        <a:bodyPr/>
        <a:lstStyle/>
        <a:p>
          <a:endParaRPr lang="pl-PL" sz="2000"/>
        </a:p>
      </dgm:t>
    </dgm:pt>
    <dgm:pt modelId="{43BBC403-D45E-4C0F-9912-EE4E158C26D0}" type="sibTrans" cxnId="{F1FBB219-CBDF-44EB-AD31-814403E76910}">
      <dgm:prSet/>
      <dgm:spPr/>
      <dgm:t>
        <a:bodyPr/>
        <a:lstStyle/>
        <a:p>
          <a:endParaRPr lang="pl-PL" sz="2000"/>
        </a:p>
      </dgm:t>
    </dgm:pt>
    <dgm:pt modelId="{627F9831-8518-4F88-A7B0-9A9D2F826E32}">
      <dgm:prSet custT="1"/>
      <dgm:spPr>
        <a:ln>
          <a:solidFill>
            <a:srgbClr val="336699"/>
          </a:solidFill>
        </a:ln>
      </dgm:spPr>
      <dgm:t>
        <a:bodyPr/>
        <a:lstStyle/>
        <a:p>
          <a:pPr rtl="0"/>
          <a:r>
            <a:rPr kumimoji="0" lang="pl-PL" sz="1050" b="0" i="0" u="none" strike="noStrike" cap="none" normalizeH="0" baseline="0" dirty="0" smtClean="0">
              <a:ln/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Zatwierdzenie publicznego dokumentu informacyjnego przez KNF (lub inny europejski organ nadzoru)</a:t>
          </a:r>
          <a:endParaRPr lang="pl-PL" sz="1050" b="0" i="0" u="none" dirty="0">
            <a:latin typeface="+mn-lt"/>
          </a:endParaRPr>
        </a:p>
      </dgm:t>
    </dgm:pt>
    <dgm:pt modelId="{9BA21D1B-2300-47D0-80CA-0D6A98595595}" type="parTrans" cxnId="{8CAF0FCE-9F77-40D8-8E7A-DFB7C0AF0877}">
      <dgm:prSet/>
      <dgm:spPr/>
      <dgm:t>
        <a:bodyPr/>
        <a:lstStyle/>
        <a:p>
          <a:endParaRPr lang="pl-PL" sz="2000"/>
        </a:p>
      </dgm:t>
    </dgm:pt>
    <dgm:pt modelId="{D29607FA-6564-4294-82ED-8552EE1AF4F1}" type="sibTrans" cxnId="{8CAF0FCE-9F77-40D8-8E7A-DFB7C0AF0877}">
      <dgm:prSet/>
      <dgm:spPr/>
      <dgm:t>
        <a:bodyPr/>
        <a:lstStyle/>
        <a:p>
          <a:endParaRPr lang="pl-PL" sz="2000"/>
        </a:p>
      </dgm:t>
    </dgm:pt>
    <dgm:pt modelId="{40046618-F209-43B7-9E0D-73FF13B621AA}">
      <dgm:prSet custT="1"/>
      <dgm:spPr>
        <a:ln>
          <a:solidFill>
            <a:srgbClr val="336699"/>
          </a:solidFill>
        </a:ln>
      </dgm:spPr>
      <dgm:t>
        <a:bodyPr/>
        <a:lstStyle/>
        <a:p>
          <a:pPr rtl="0"/>
          <a:r>
            <a:rPr lang="pl-PL" sz="1050" dirty="0" smtClean="0">
              <a:solidFill>
                <a:schemeClr val="tx1"/>
              </a:solidFill>
              <a:latin typeface="+mn-lt"/>
            </a:rPr>
            <a:t>Czas przygotowania od 6 do 9 miesięcy, wyższe - od oferty prywatnej - koszty przygotowania prospektu emisyjnego i plasowania emisji. Możliwość dotarcia do szerokiego grona inwestorów,  a tym samym pozyskania  większych środków, </a:t>
          </a:r>
          <a:br>
            <a:rPr lang="pl-PL" sz="1050" dirty="0" smtClean="0">
              <a:solidFill>
                <a:schemeClr val="tx1"/>
              </a:solidFill>
              <a:latin typeface="+mn-lt"/>
            </a:rPr>
          </a:br>
          <a:r>
            <a:rPr lang="pl-PL" sz="1050" dirty="0" smtClean="0">
              <a:solidFill>
                <a:schemeClr val="tx1"/>
              </a:solidFill>
              <a:latin typeface="+mn-lt"/>
            </a:rPr>
            <a:t>umożliwia debiut na wszystkich rynkach GPW </a:t>
          </a:r>
          <a:endParaRPr lang="pl-PL" sz="1050" b="0" i="0" u="none" dirty="0">
            <a:latin typeface="+mn-lt"/>
          </a:endParaRPr>
        </a:p>
      </dgm:t>
    </dgm:pt>
    <dgm:pt modelId="{DC0ECF88-8C91-452F-91D8-1D7DC4225F31}" type="parTrans" cxnId="{7434AFA0-D3F7-4090-B5C4-50388344C688}">
      <dgm:prSet/>
      <dgm:spPr/>
      <dgm:t>
        <a:bodyPr/>
        <a:lstStyle/>
        <a:p>
          <a:endParaRPr lang="pl-PL" sz="2000"/>
        </a:p>
      </dgm:t>
    </dgm:pt>
    <dgm:pt modelId="{D24D8C5C-A71D-497B-96D8-6190DC4D869B}" type="sibTrans" cxnId="{7434AFA0-D3F7-4090-B5C4-50388344C688}">
      <dgm:prSet/>
      <dgm:spPr/>
      <dgm:t>
        <a:bodyPr/>
        <a:lstStyle/>
        <a:p>
          <a:endParaRPr lang="pl-PL" sz="2000"/>
        </a:p>
      </dgm:t>
    </dgm:pt>
    <dgm:pt modelId="{E4B8F770-D38C-48E9-B84E-DB3D27ACCD39}">
      <dgm:prSet custT="1"/>
      <dgm:spPr>
        <a:ln>
          <a:solidFill>
            <a:schemeClr val="tx2"/>
          </a:solidFill>
        </a:ln>
      </dgm:spPr>
      <dgm:t>
        <a:bodyPr/>
        <a:lstStyle/>
        <a:p>
          <a:pPr rtl="0"/>
          <a:r>
            <a:rPr lang="pl-PL" sz="1100" dirty="0" smtClean="0">
              <a:solidFill>
                <a:schemeClr val="tx1"/>
              </a:solidFill>
              <a:latin typeface="+mn-lt"/>
            </a:rPr>
            <a:t>Szybsza i tańsza od oferty publicznej </a:t>
          </a:r>
          <a:br>
            <a:rPr lang="pl-PL" sz="1100" dirty="0" smtClean="0">
              <a:solidFill>
                <a:schemeClr val="tx1"/>
              </a:solidFill>
              <a:latin typeface="+mn-lt"/>
            </a:rPr>
          </a:br>
          <a:r>
            <a:rPr lang="pl-PL" sz="1100" dirty="0" smtClean="0">
              <a:solidFill>
                <a:schemeClr val="tx1"/>
              </a:solidFill>
              <a:latin typeface="+mn-lt"/>
            </a:rPr>
            <a:t>(czas przygotowania od 1 do 3 miesięcy, relatywnie niskie  koszty), może poprzedzać ofertę publiczną  (tzw. </a:t>
          </a:r>
          <a:r>
            <a:rPr lang="pl-PL" sz="1100" dirty="0" err="1" smtClean="0">
              <a:solidFill>
                <a:schemeClr val="tx1"/>
              </a:solidFill>
              <a:latin typeface="+mn-lt"/>
            </a:rPr>
            <a:t>pre-IPO</a:t>
          </a:r>
          <a:r>
            <a:rPr lang="pl-PL" sz="1100" dirty="0" smtClean="0">
              <a:solidFill>
                <a:schemeClr val="tx1"/>
              </a:solidFill>
              <a:latin typeface="+mn-lt"/>
            </a:rPr>
            <a:t>), umożliwia debiut na rynku NewConnect lub Catalyst</a:t>
          </a:r>
          <a:endParaRPr lang="pl-PL" sz="1100" dirty="0">
            <a:solidFill>
              <a:schemeClr val="tx1"/>
            </a:solidFill>
            <a:latin typeface="+mn-lt"/>
          </a:endParaRPr>
        </a:p>
      </dgm:t>
    </dgm:pt>
    <dgm:pt modelId="{BBA46B49-449D-46C9-B022-5A62CFD8CD70}" type="parTrans" cxnId="{5F6E9C77-3A5F-4A46-A6D5-533640EBBCF7}">
      <dgm:prSet/>
      <dgm:spPr/>
      <dgm:t>
        <a:bodyPr/>
        <a:lstStyle/>
        <a:p>
          <a:endParaRPr lang="pl-PL"/>
        </a:p>
      </dgm:t>
    </dgm:pt>
    <dgm:pt modelId="{B0D49147-4294-4210-B473-9586A6342E59}" type="sibTrans" cxnId="{5F6E9C77-3A5F-4A46-A6D5-533640EBBCF7}">
      <dgm:prSet/>
      <dgm:spPr/>
      <dgm:t>
        <a:bodyPr/>
        <a:lstStyle/>
        <a:p>
          <a:endParaRPr lang="pl-PL"/>
        </a:p>
      </dgm:t>
    </dgm:pt>
    <dgm:pt modelId="{C66B23E4-AF25-4931-AEF9-2B3E6E5108C0}" type="pres">
      <dgm:prSet presAssocID="{2153257D-434D-4731-9134-FBF22E9A89E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C8834A7-1F5C-45F7-827C-07B36910D7FE}" type="pres">
      <dgm:prSet presAssocID="{C377217A-2EF2-4692-B064-EDA3253C92B9}" presName="compNode" presStyleCnt="0"/>
      <dgm:spPr/>
    </dgm:pt>
    <dgm:pt modelId="{3F1F69AF-CA39-452A-98D4-640FDE680E04}" type="pres">
      <dgm:prSet presAssocID="{C377217A-2EF2-4692-B064-EDA3253C92B9}" presName="aNode" presStyleLbl="bgShp" presStyleIdx="0" presStyleCnt="2" custLinFactNeighborX="-2063"/>
      <dgm:spPr/>
      <dgm:t>
        <a:bodyPr/>
        <a:lstStyle/>
        <a:p>
          <a:endParaRPr lang="pl-PL"/>
        </a:p>
      </dgm:t>
    </dgm:pt>
    <dgm:pt modelId="{F3DA9F34-F1CA-4D32-9C20-57ADB03C48CD}" type="pres">
      <dgm:prSet presAssocID="{C377217A-2EF2-4692-B064-EDA3253C92B9}" presName="textNode" presStyleLbl="bgShp" presStyleIdx="0" presStyleCnt="2"/>
      <dgm:spPr/>
      <dgm:t>
        <a:bodyPr/>
        <a:lstStyle/>
        <a:p>
          <a:endParaRPr lang="pl-PL"/>
        </a:p>
      </dgm:t>
    </dgm:pt>
    <dgm:pt modelId="{180F9BDC-150A-4E2B-863D-E8C2E09865C2}" type="pres">
      <dgm:prSet presAssocID="{C377217A-2EF2-4692-B064-EDA3253C92B9}" presName="compChildNode" presStyleCnt="0"/>
      <dgm:spPr/>
    </dgm:pt>
    <dgm:pt modelId="{BBD48FAB-4B04-4F05-B4BC-E8D882DF474E}" type="pres">
      <dgm:prSet presAssocID="{C377217A-2EF2-4692-B064-EDA3253C92B9}" presName="theInnerList" presStyleCnt="0"/>
      <dgm:spPr/>
    </dgm:pt>
    <dgm:pt modelId="{FE8047F1-760D-4659-A25C-AA6921EC9EFB}" type="pres">
      <dgm:prSet presAssocID="{22677CE1-45F9-4BE3-8BE1-73A16CD4E992}" presName="childNode" presStyleLbl="node1" presStyleIdx="0" presStyleCnt="10" custScaleY="208436" custLinFactY="-28697" custLinFactNeighborX="-610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209318-4FD8-43EF-A341-16F127CEE674}" type="pres">
      <dgm:prSet presAssocID="{22677CE1-45F9-4BE3-8BE1-73A16CD4E992}" presName="aSpace2" presStyleCnt="0"/>
      <dgm:spPr/>
    </dgm:pt>
    <dgm:pt modelId="{8CB6A6DE-BBD5-476A-8F33-A13D7767D1AD}" type="pres">
      <dgm:prSet presAssocID="{8EB4B2DF-8D2D-4022-889B-E7CA4C5DE5BD}" presName="childNode" presStyleLbl="node1" presStyleIdx="1" presStyleCnt="10" custLinFactY="-20810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E7F40C-DAF4-497D-A1DF-1D9EC0392BF8}" type="pres">
      <dgm:prSet presAssocID="{8EB4B2DF-8D2D-4022-889B-E7CA4C5DE5BD}" presName="aSpace2" presStyleCnt="0"/>
      <dgm:spPr/>
    </dgm:pt>
    <dgm:pt modelId="{B0113172-F76F-46DB-B80E-0C18F36BF79C}" type="pres">
      <dgm:prSet presAssocID="{28AF5700-7083-4E88-99BD-94DBFA9E94B2}" presName="childNode" presStyleLbl="node1" presStyleIdx="2" presStyleCnt="10" custLinFactY="-6589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33A693-8BDC-4076-9F8C-BC5875B70051}" type="pres">
      <dgm:prSet presAssocID="{28AF5700-7083-4E88-99BD-94DBFA9E94B2}" presName="aSpace2" presStyleCnt="0"/>
      <dgm:spPr/>
    </dgm:pt>
    <dgm:pt modelId="{5382E007-EBE0-4961-AE5A-1E100D1A4A78}" type="pres">
      <dgm:prSet presAssocID="{07C61966-9E03-4DAA-814B-280A7901EB8D}" presName="childNode" presStyleLbl="node1" presStyleIdx="3" presStyleCnt="10" custScaleY="181165" custLinFactY="-2101" custLinFactNeighborX="-610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421B08-86D0-406C-BFE9-1DEB791E4AD9}" type="pres">
      <dgm:prSet presAssocID="{07C61966-9E03-4DAA-814B-280A7901EB8D}" presName="aSpace2" presStyleCnt="0"/>
      <dgm:spPr/>
    </dgm:pt>
    <dgm:pt modelId="{30EB5FBE-56BE-41C4-A5D5-16E75E62AB70}" type="pres">
      <dgm:prSet presAssocID="{E4B8F770-D38C-48E9-B84E-DB3D27ACCD39}" presName="childNode" presStyleLbl="node1" presStyleIdx="4" presStyleCnt="10" custScaleY="25295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91C7FE7-3C7D-4CF2-8CE8-5C1F6F681A49}" type="pres">
      <dgm:prSet presAssocID="{C377217A-2EF2-4692-B064-EDA3253C92B9}" presName="aSpace" presStyleCnt="0"/>
      <dgm:spPr/>
    </dgm:pt>
    <dgm:pt modelId="{5660B3F1-1AAF-4C6A-93E0-AFBCCB447B64}" type="pres">
      <dgm:prSet presAssocID="{79206472-670E-4B08-BCF4-F3487E8DAFA7}" presName="compNode" presStyleCnt="0"/>
      <dgm:spPr/>
    </dgm:pt>
    <dgm:pt modelId="{E7700808-EE1B-4CC7-B217-5E0D488EF1F2}" type="pres">
      <dgm:prSet presAssocID="{79206472-670E-4B08-BCF4-F3487E8DAFA7}" presName="aNode" presStyleLbl="bgShp" presStyleIdx="1" presStyleCnt="2"/>
      <dgm:spPr/>
      <dgm:t>
        <a:bodyPr/>
        <a:lstStyle/>
        <a:p>
          <a:endParaRPr lang="pl-PL"/>
        </a:p>
      </dgm:t>
    </dgm:pt>
    <dgm:pt modelId="{BC8C78B6-C79F-431E-9665-6DB05478A895}" type="pres">
      <dgm:prSet presAssocID="{79206472-670E-4B08-BCF4-F3487E8DAFA7}" presName="textNode" presStyleLbl="bgShp" presStyleIdx="1" presStyleCnt="2"/>
      <dgm:spPr/>
      <dgm:t>
        <a:bodyPr/>
        <a:lstStyle/>
        <a:p>
          <a:endParaRPr lang="pl-PL"/>
        </a:p>
      </dgm:t>
    </dgm:pt>
    <dgm:pt modelId="{7C06E1E4-6F48-4A6E-BD20-C0A979E88226}" type="pres">
      <dgm:prSet presAssocID="{79206472-670E-4B08-BCF4-F3487E8DAFA7}" presName="compChildNode" presStyleCnt="0"/>
      <dgm:spPr/>
    </dgm:pt>
    <dgm:pt modelId="{A6600029-F5A2-4F23-8565-185706664A7B}" type="pres">
      <dgm:prSet presAssocID="{79206472-670E-4B08-BCF4-F3487E8DAFA7}" presName="theInnerList" presStyleCnt="0"/>
      <dgm:spPr/>
    </dgm:pt>
    <dgm:pt modelId="{4E955F47-4776-4464-8F1F-BF099878CBB1}" type="pres">
      <dgm:prSet presAssocID="{095C00AE-4710-4E89-8527-7A5778025DA8}" presName="childNode" presStyleLbl="node1" presStyleIdx="5" presStyleCnt="10" custScaleY="198869" custLinFactY="-22552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C7C330-4951-4E7B-A847-28C2BB1CB627}" type="pres">
      <dgm:prSet presAssocID="{095C00AE-4710-4E89-8527-7A5778025DA8}" presName="aSpace2" presStyleCnt="0"/>
      <dgm:spPr/>
    </dgm:pt>
    <dgm:pt modelId="{62F85227-72F5-414B-BB91-EA8B6E227397}" type="pres">
      <dgm:prSet presAssocID="{F8EC23FB-968E-45F9-BD50-31D6F446B2E3}" presName="childNode" presStyleLbl="node1" presStyleIdx="6" presStyleCnt="10" custScaleY="179870" custLinFactY="-22552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0807D8-657A-4E74-A8DE-0F67ABB72C92}" type="pres">
      <dgm:prSet presAssocID="{F8EC23FB-968E-45F9-BD50-31D6F446B2E3}" presName="aSpace2" presStyleCnt="0"/>
      <dgm:spPr/>
    </dgm:pt>
    <dgm:pt modelId="{B3C660FB-BEDB-4933-A8C8-3AAE47F54088}" type="pres">
      <dgm:prSet presAssocID="{24F06BA3-09D6-4C8B-A3CB-0A5CA3C95E52}" presName="childNode" presStyleLbl="node1" presStyleIdx="7" presStyleCnt="10" custScaleY="220789" custLinFactNeighborY="-3649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E8A20CE-5B3A-48BF-89F9-9CF154C15242}" type="pres">
      <dgm:prSet presAssocID="{24F06BA3-09D6-4C8B-A3CB-0A5CA3C95E52}" presName="aSpace2" presStyleCnt="0"/>
      <dgm:spPr/>
    </dgm:pt>
    <dgm:pt modelId="{ED9C3F3B-5520-4F45-B602-1006C6D4AA65}" type="pres">
      <dgm:prSet presAssocID="{627F9831-8518-4F88-A7B0-9A9D2F826E32}" presName="childNode" presStyleLbl="node1" presStyleIdx="8" presStyleCnt="10" custScaleY="254579" custLinFactNeighborY="2613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2F214B-E491-4645-B45A-EAC9443C2C15}" type="pres">
      <dgm:prSet presAssocID="{627F9831-8518-4F88-A7B0-9A9D2F826E32}" presName="aSpace2" presStyleCnt="0"/>
      <dgm:spPr/>
    </dgm:pt>
    <dgm:pt modelId="{954148F1-C715-4A57-8A8E-A4F30F5E3521}" type="pres">
      <dgm:prSet presAssocID="{40046618-F209-43B7-9E0D-73FF13B621AA}" presName="childNode" presStyleLbl="node1" presStyleIdx="9" presStyleCnt="10" custScaleY="375163" custLinFactY="22014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168CC0D-026A-4F13-9BE3-2094C68BFCDE}" srcId="{2153257D-434D-4731-9134-FBF22E9A89E5}" destId="{C377217A-2EF2-4692-B064-EDA3253C92B9}" srcOrd="0" destOrd="0" parTransId="{45CDBFA1-1BAF-4616-9600-DF0B98A193F6}" sibTransId="{9AFEACCA-4FB5-4E82-88BE-DC932B90C1F7}"/>
    <dgm:cxn modelId="{5F6E9C77-3A5F-4A46-A6D5-533640EBBCF7}" srcId="{C377217A-2EF2-4692-B064-EDA3253C92B9}" destId="{E4B8F770-D38C-48E9-B84E-DB3D27ACCD39}" srcOrd="4" destOrd="0" parTransId="{BBA46B49-449D-46C9-B022-5A62CFD8CD70}" sibTransId="{B0D49147-4294-4210-B473-9586A6342E59}"/>
    <dgm:cxn modelId="{8CAF0FCE-9F77-40D8-8E7A-DFB7C0AF0877}" srcId="{79206472-670E-4B08-BCF4-F3487E8DAFA7}" destId="{627F9831-8518-4F88-A7B0-9A9D2F826E32}" srcOrd="3" destOrd="0" parTransId="{9BA21D1B-2300-47D0-80CA-0D6A98595595}" sibTransId="{D29607FA-6564-4294-82ED-8552EE1AF4F1}"/>
    <dgm:cxn modelId="{5CF54BB9-5458-4398-9762-40E17379011B}" srcId="{79206472-670E-4B08-BCF4-F3487E8DAFA7}" destId="{095C00AE-4710-4E89-8527-7A5778025DA8}" srcOrd="0" destOrd="0" parTransId="{615E7509-4DB2-4359-B70B-FD1964181A4B}" sibTransId="{C96276DF-C57F-4091-AE45-90E16026592D}"/>
    <dgm:cxn modelId="{E72860C9-8040-4B13-9B8F-D5ED8C738F2E}" type="presOf" srcId="{627F9831-8518-4F88-A7B0-9A9D2F826E32}" destId="{ED9C3F3B-5520-4F45-B602-1006C6D4AA65}" srcOrd="0" destOrd="0" presId="urn:microsoft.com/office/officeart/2005/8/layout/lProcess2"/>
    <dgm:cxn modelId="{2DAFACE0-7D1B-4335-92FF-49582A053E0C}" type="presOf" srcId="{8EB4B2DF-8D2D-4022-889B-E7CA4C5DE5BD}" destId="{8CB6A6DE-BBD5-476A-8F33-A13D7767D1AD}" srcOrd="0" destOrd="0" presId="urn:microsoft.com/office/officeart/2005/8/layout/lProcess2"/>
    <dgm:cxn modelId="{7C125C58-6099-40A1-87E5-474C84F6C8E1}" type="presOf" srcId="{E4B8F770-D38C-48E9-B84E-DB3D27ACCD39}" destId="{30EB5FBE-56BE-41C4-A5D5-16E75E62AB70}" srcOrd="0" destOrd="0" presId="urn:microsoft.com/office/officeart/2005/8/layout/lProcess2"/>
    <dgm:cxn modelId="{8C02FB98-ED56-4CC9-A0E9-2843FB2078D4}" type="presOf" srcId="{28AF5700-7083-4E88-99BD-94DBFA9E94B2}" destId="{B0113172-F76F-46DB-B80E-0C18F36BF79C}" srcOrd="0" destOrd="0" presId="urn:microsoft.com/office/officeart/2005/8/layout/lProcess2"/>
    <dgm:cxn modelId="{AEBBC4E3-017D-4802-872B-D57B826BE19B}" srcId="{C377217A-2EF2-4692-B064-EDA3253C92B9}" destId="{07C61966-9E03-4DAA-814B-280A7901EB8D}" srcOrd="3" destOrd="0" parTransId="{ADF9DC43-7C9D-4BF7-85C8-EBE51D82940F}" sibTransId="{9C9A9412-1CA1-4186-850E-9A5680B5A554}"/>
    <dgm:cxn modelId="{6C4C1183-6C24-4637-95A5-24CBE0D2B3DE}" type="presOf" srcId="{C377217A-2EF2-4692-B064-EDA3253C92B9}" destId="{3F1F69AF-CA39-452A-98D4-640FDE680E04}" srcOrd="0" destOrd="0" presId="urn:microsoft.com/office/officeart/2005/8/layout/lProcess2"/>
    <dgm:cxn modelId="{7434AFA0-D3F7-4090-B5C4-50388344C688}" srcId="{79206472-670E-4B08-BCF4-F3487E8DAFA7}" destId="{40046618-F209-43B7-9E0D-73FF13B621AA}" srcOrd="4" destOrd="0" parTransId="{DC0ECF88-8C91-452F-91D8-1D7DC4225F31}" sibTransId="{D24D8C5C-A71D-497B-96D8-6190DC4D869B}"/>
    <dgm:cxn modelId="{F1FBB219-CBDF-44EB-AD31-814403E76910}" srcId="{79206472-670E-4B08-BCF4-F3487E8DAFA7}" destId="{24F06BA3-09D6-4C8B-A3CB-0A5CA3C95E52}" srcOrd="2" destOrd="0" parTransId="{F76CFB82-078A-480C-BFE6-8E769787C341}" sibTransId="{43BBC403-D45E-4C0F-9912-EE4E158C26D0}"/>
    <dgm:cxn modelId="{201020B8-15BC-4671-A81F-215FADC5DBCB}" type="presOf" srcId="{07C61966-9E03-4DAA-814B-280A7901EB8D}" destId="{5382E007-EBE0-4961-AE5A-1E100D1A4A78}" srcOrd="0" destOrd="0" presId="urn:microsoft.com/office/officeart/2005/8/layout/lProcess2"/>
    <dgm:cxn modelId="{5CB0957F-1CD3-4291-B0A9-651258662C58}" type="presOf" srcId="{22677CE1-45F9-4BE3-8BE1-73A16CD4E992}" destId="{FE8047F1-760D-4659-A25C-AA6921EC9EFB}" srcOrd="0" destOrd="0" presId="urn:microsoft.com/office/officeart/2005/8/layout/lProcess2"/>
    <dgm:cxn modelId="{084061AE-69C8-4F73-A2B9-A030321B2EA4}" srcId="{C377217A-2EF2-4692-B064-EDA3253C92B9}" destId="{22677CE1-45F9-4BE3-8BE1-73A16CD4E992}" srcOrd="0" destOrd="0" parTransId="{54533166-1624-42D8-B03F-54B3845BCE13}" sibTransId="{93912165-9E07-44BD-88C7-CFF80133BDA0}"/>
    <dgm:cxn modelId="{DE4EFB6F-87B0-492A-9BEE-812EB2DA3A13}" type="presOf" srcId="{24F06BA3-09D6-4C8B-A3CB-0A5CA3C95E52}" destId="{B3C660FB-BEDB-4933-A8C8-3AAE47F54088}" srcOrd="0" destOrd="0" presId="urn:microsoft.com/office/officeart/2005/8/layout/lProcess2"/>
    <dgm:cxn modelId="{87DA0F17-B19B-4D1D-8F28-81E5CC112421}" type="presOf" srcId="{79206472-670E-4B08-BCF4-F3487E8DAFA7}" destId="{BC8C78B6-C79F-431E-9665-6DB05478A895}" srcOrd="1" destOrd="0" presId="urn:microsoft.com/office/officeart/2005/8/layout/lProcess2"/>
    <dgm:cxn modelId="{F7293156-DBA4-4B54-841D-6132E6ED0D0B}" srcId="{C377217A-2EF2-4692-B064-EDA3253C92B9}" destId="{8EB4B2DF-8D2D-4022-889B-E7CA4C5DE5BD}" srcOrd="1" destOrd="0" parTransId="{7539C223-0598-4BFD-A5F4-6CF10822CB14}" sibTransId="{6BBF461A-A0D6-4FA1-A23F-F386606733FA}"/>
    <dgm:cxn modelId="{75EB6778-A8F8-4246-B6ED-A917FE0EB743}" srcId="{2153257D-434D-4731-9134-FBF22E9A89E5}" destId="{79206472-670E-4B08-BCF4-F3487E8DAFA7}" srcOrd="1" destOrd="0" parTransId="{8DF89B42-6602-42E7-BF5A-6964CC6389C4}" sibTransId="{669951FF-B6BE-480F-9E57-356358E94313}"/>
    <dgm:cxn modelId="{14595297-64AD-4239-A345-B60E084878B3}" type="presOf" srcId="{2153257D-434D-4731-9134-FBF22E9A89E5}" destId="{C66B23E4-AF25-4931-AEF9-2B3E6E5108C0}" srcOrd="0" destOrd="0" presId="urn:microsoft.com/office/officeart/2005/8/layout/lProcess2"/>
    <dgm:cxn modelId="{7C3D112C-1D77-48E7-8D76-7F3FDCE7F3F9}" srcId="{C377217A-2EF2-4692-B064-EDA3253C92B9}" destId="{28AF5700-7083-4E88-99BD-94DBFA9E94B2}" srcOrd="2" destOrd="0" parTransId="{775D7A6C-2082-4416-9A5C-B355856D82FA}" sibTransId="{CCC617CA-D9A6-4711-86DC-DF6445C8F1B0}"/>
    <dgm:cxn modelId="{BAD4DA0A-B56F-46F3-A073-326A1BCE2B22}" srcId="{79206472-670E-4B08-BCF4-F3487E8DAFA7}" destId="{F8EC23FB-968E-45F9-BD50-31D6F446B2E3}" srcOrd="1" destOrd="0" parTransId="{00C24A9D-C9A6-4201-8EAA-DC1C5161E0C0}" sibTransId="{45F07CD2-5137-4804-A8CE-4B6513A68DAF}"/>
    <dgm:cxn modelId="{08360423-0991-4DA8-88F3-D1D08484083C}" type="presOf" srcId="{C377217A-2EF2-4692-B064-EDA3253C92B9}" destId="{F3DA9F34-F1CA-4D32-9C20-57ADB03C48CD}" srcOrd="1" destOrd="0" presId="urn:microsoft.com/office/officeart/2005/8/layout/lProcess2"/>
    <dgm:cxn modelId="{4F02C387-F966-40DE-BBFA-683D4336EF35}" type="presOf" srcId="{095C00AE-4710-4E89-8527-7A5778025DA8}" destId="{4E955F47-4776-4464-8F1F-BF099878CBB1}" srcOrd="0" destOrd="0" presId="urn:microsoft.com/office/officeart/2005/8/layout/lProcess2"/>
    <dgm:cxn modelId="{8638F9FE-E307-4651-B541-F4893E766FC1}" type="presOf" srcId="{79206472-670E-4B08-BCF4-F3487E8DAFA7}" destId="{E7700808-EE1B-4CC7-B217-5E0D488EF1F2}" srcOrd="0" destOrd="0" presId="urn:microsoft.com/office/officeart/2005/8/layout/lProcess2"/>
    <dgm:cxn modelId="{C3957BC6-509E-4BA0-A2F3-EA9F0AB5011E}" type="presOf" srcId="{F8EC23FB-968E-45F9-BD50-31D6F446B2E3}" destId="{62F85227-72F5-414B-BB91-EA8B6E227397}" srcOrd="0" destOrd="0" presId="urn:microsoft.com/office/officeart/2005/8/layout/lProcess2"/>
    <dgm:cxn modelId="{8A9D7BB1-6C8C-4DD4-A658-D707BA02B8AF}" type="presOf" srcId="{40046618-F209-43B7-9E0D-73FF13B621AA}" destId="{954148F1-C715-4A57-8A8E-A4F30F5E3521}" srcOrd="0" destOrd="0" presId="urn:microsoft.com/office/officeart/2005/8/layout/lProcess2"/>
    <dgm:cxn modelId="{1C57DDA8-C6A9-4EF4-A561-22CAD433B7EC}" type="presParOf" srcId="{C66B23E4-AF25-4931-AEF9-2B3E6E5108C0}" destId="{3C8834A7-1F5C-45F7-827C-07B36910D7FE}" srcOrd="0" destOrd="0" presId="urn:microsoft.com/office/officeart/2005/8/layout/lProcess2"/>
    <dgm:cxn modelId="{914763FA-1DB8-46E2-AD01-63C44D14F81B}" type="presParOf" srcId="{3C8834A7-1F5C-45F7-827C-07B36910D7FE}" destId="{3F1F69AF-CA39-452A-98D4-640FDE680E04}" srcOrd="0" destOrd="0" presId="urn:microsoft.com/office/officeart/2005/8/layout/lProcess2"/>
    <dgm:cxn modelId="{CF8EAA44-7AD5-4997-A2CA-D478BBBBC9E5}" type="presParOf" srcId="{3C8834A7-1F5C-45F7-827C-07B36910D7FE}" destId="{F3DA9F34-F1CA-4D32-9C20-57ADB03C48CD}" srcOrd="1" destOrd="0" presId="urn:microsoft.com/office/officeart/2005/8/layout/lProcess2"/>
    <dgm:cxn modelId="{D26311D4-38E5-46FA-8527-3249F63F72C6}" type="presParOf" srcId="{3C8834A7-1F5C-45F7-827C-07B36910D7FE}" destId="{180F9BDC-150A-4E2B-863D-E8C2E09865C2}" srcOrd="2" destOrd="0" presId="urn:microsoft.com/office/officeart/2005/8/layout/lProcess2"/>
    <dgm:cxn modelId="{6F987F0D-547D-44EE-80D0-945E9A8A188F}" type="presParOf" srcId="{180F9BDC-150A-4E2B-863D-E8C2E09865C2}" destId="{BBD48FAB-4B04-4F05-B4BC-E8D882DF474E}" srcOrd="0" destOrd="0" presId="urn:microsoft.com/office/officeart/2005/8/layout/lProcess2"/>
    <dgm:cxn modelId="{0DE28A4E-E053-416A-9BF6-EFB62B384355}" type="presParOf" srcId="{BBD48FAB-4B04-4F05-B4BC-E8D882DF474E}" destId="{FE8047F1-760D-4659-A25C-AA6921EC9EFB}" srcOrd="0" destOrd="0" presId="urn:microsoft.com/office/officeart/2005/8/layout/lProcess2"/>
    <dgm:cxn modelId="{C4A532A6-24B0-4060-939B-6A5AAFCA353B}" type="presParOf" srcId="{BBD48FAB-4B04-4F05-B4BC-E8D882DF474E}" destId="{E7209318-4FD8-43EF-A341-16F127CEE674}" srcOrd="1" destOrd="0" presId="urn:microsoft.com/office/officeart/2005/8/layout/lProcess2"/>
    <dgm:cxn modelId="{C6F733A2-3B60-4453-B207-0BBEBA86E83B}" type="presParOf" srcId="{BBD48FAB-4B04-4F05-B4BC-E8D882DF474E}" destId="{8CB6A6DE-BBD5-476A-8F33-A13D7767D1AD}" srcOrd="2" destOrd="0" presId="urn:microsoft.com/office/officeart/2005/8/layout/lProcess2"/>
    <dgm:cxn modelId="{EC263514-D895-4F75-8A04-B078FB0D399C}" type="presParOf" srcId="{BBD48FAB-4B04-4F05-B4BC-E8D882DF474E}" destId="{EAE7F40C-DAF4-497D-A1DF-1D9EC0392BF8}" srcOrd="3" destOrd="0" presId="urn:microsoft.com/office/officeart/2005/8/layout/lProcess2"/>
    <dgm:cxn modelId="{D10FE646-C146-4EB6-AD65-97448D5F78E9}" type="presParOf" srcId="{BBD48FAB-4B04-4F05-B4BC-E8D882DF474E}" destId="{B0113172-F76F-46DB-B80E-0C18F36BF79C}" srcOrd="4" destOrd="0" presId="urn:microsoft.com/office/officeart/2005/8/layout/lProcess2"/>
    <dgm:cxn modelId="{628FC5A9-227A-4EEF-9756-31ED33D43FB0}" type="presParOf" srcId="{BBD48FAB-4B04-4F05-B4BC-E8D882DF474E}" destId="{D933A693-8BDC-4076-9F8C-BC5875B70051}" srcOrd="5" destOrd="0" presId="urn:microsoft.com/office/officeart/2005/8/layout/lProcess2"/>
    <dgm:cxn modelId="{A2706030-2436-4CD9-BFC0-3DBA8AB34E34}" type="presParOf" srcId="{BBD48FAB-4B04-4F05-B4BC-E8D882DF474E}" destId="{5382E007-EBE0-4961-AE5A-1E100D1A4A78}" srcOrd="6" destOrd="0" presId="urn:microsoft.com/office/officeart/2005/8/layout/lProcess2"/>
    <dgm:cxn modelId="{519E70B8-5D31-4107-934C-04BDFC88F5F7}" type="presParOf" srcId="{BBD48FAB-4B04-4F05-B4BC-E8D882DF474E}" destId="{F8421B08-86D0-406C-BFE9-1DEB791E4AD9}" srcOrd="7" destOrd="0" presId="urn:microsoft.com/office/officeart/2005/8/layout/lProcess2"/>
    <dgm:cxn modelId="{661AA24D-2579-429A-AA46-CDD3598700D9}" type="presParOf" srcId="{BBD48FAB-4B04-4F05-B4BC-E8D882DF474E}" destId="{30EB5FBE-56BE-41C4-A5D5-16E75E62AB70}" srcOrd="8" destOrd="0" presId="urn:microsoft.com/office/officeart/2005/8/layout/lProcess2"/>
    <dgm:cxn modelId="{AAA698B6-62C4-4DA5-9DAF-38298D4DBDF5}" type="presParOf" srcId="{C66B23E4-AF25-4931-AEF9-2B3E6E5108C0}" destId="{091C7FE7-3C7D-4CF2-8CE8-5C1F6F681A49}" srcOrd="1" destOrd="0" presId="urn:microsoft.com/office/officeart/2005/8/layout/lProcess2"/>
    <dgm:cxn modelId="{49B7A68D-3EDD-480A-9E87-57756578BA1B}" type="presParOf" srcId="{C66B23E4-AF25-4931-AEF9-2B3E6E5108C0}" destId="{5660B3F1-1AAF-4C6A-93E0-AFBCCB447B64}" srcOrd="2" destOrd="0" presId="urn:microsoft.com/office/officeart/2005/8/layout/lProcess2"/>
    <dgm:cxn modelId="{2C8AF6E6-2AE7-4057-ACC2-0EE69634BBD1}" type="presParOf" srcId="{5660B3F1-1AAF-4C6A-93E0-AFBCCB447B64}" destId="{E7700808-EE1B-4CC7-B217-5E0D488EF1F2}" srcOrd="0" destOrd="0" presId="urn:microsoft.com/office/officeart/2005/8/layout/lProcess2"/>
    <dgm:cxn modelId="{C4145D36-1307-4780-9662-98A49BF59B38}" type="presParOf" srcId="{5660B3F1-1AAF-4C6A-93E0-AFBCCB447B64}" destId="{BC8C78B6-C79F-431E-9665-6DB05478A895}" srcOrd="1" destOrd="0" presId="urn:microsoft.com/office/officeart/2005/8/layout/lProcess2"/>
    <dgm:cxn modelId="{6D1D3233-FB93-4DDA-848C-1078642EC1EC}" type="presParOf" srcId="{5660B3F1-1AAF-4C6A-93E0-AFBCCB447B64}" destId="{7C06E1E4-6F48-4A6E-BD20-C0A979E88226}" srcOrd="2" destOrd="0" presId="urn:microsoft.com/office/officeart/2005/8/layout/lProcess2"/>
    <dgm:cxn modelId="{516F9496-9F14-4434-8E90-D602C28AF356}" type="presParOf" srcId="{7C06E1E4-6F48-4A6E-BD20-C0A979E88226}" destId="{A6600029-F5A2-4F23-8565-185706664A7B}" srcOrd="0" destOrd="0" presId="urn:microsoft.com/office/officeart/2005/8/layout/lProcess2"/>
    <dgm:cxn modelId="{DE25B061-89EB-4291-9642-764C29A55697}" type="presParOf" srcId="{A6600029-F5A2-4F23-8565-185706664A7B}" destId="{4E955F47-4776-4464-8F1F-BF099878CBB1}" srcOrd="0" destOrd="0" presId="urn:microsoft.com/office/officeart/2005/8/layout/lProcess2"/>
    <dgm:cxn modelId="{D3056B7F-EA21-4A08-BB69-F9AB7927D705}" type="presParOf" srcId="{A6600029-F5A2-4F23-8565-185706664A7B}" destId="{7BC7C330-4951-4E7B-A847-28C2BB1CB627}" srcOrd="1" destOrd="0" presId="urn:microsoft.com/office/officeart/2005/8/layout/lProcess2"/>
    <dgm:cxn modelId="{25DCF0F9-3917-44EC-84EC-212460B224C7}" type="presParOf" srcId="{A6600029-F5A2-4F23-8565-185706664A7B}" destId="{62F85227-72F5-414B-BB91-EA8B6E227397}" srcOrd="2" destOrd="0" presId="urn:microsoft.com/office/officeart/2005/8/layout/lProcess2"/>
    <dgm:cxn modelId="{AA10294B-5856-42D3-B73A-EC00C0CEDA15}" type="presParOf" srcId="{A6600029-F5A2-4F23-8565-185706664A7B}" destId="{6C0807D8-657A-4E74-A8DE-0F67ABB72C92}" srcOrd="3" destOrd="0" presId="urn:microsoft.com/office/officeart/2005/8/layout/lProcess2"/>
    <dgm:cxn modelId="{CCF24F09-8200-4B24-AAED-E7699A824A2D}" type="presParOf" srcId="{A6600029-F5A2-4F23-8565-185706664A7B}" destId="{B3C660FB-BEDB-4933-A8C8-3AAE47F54088}" srcOrd="4" destOrd="0" presId="urn:microsoft.com/office/officeart/2005/8/layout/lProcess2"/>
    <dgm:cxn modelId="{79D28EC6-7F15-457F-B7B0-447230A1C1F2}" type="presParOf" srcId="{A6600029-F5A2-4F23-8565-185706664A7B}" destId="{6E8A20CE-5B3A-48BF-89F9-9CF154C15242}" srcOrd="5" destOrd="0" presId="urn:microsoft.com/office/officeart/2005/8/layout/lProcess2"/>
    <dgm:cxn modelId="{B337E2C7-22AD-4C58-A0A0-DE18821159F1}" type="presParOf" srcId="{A6600029-F5A2-4F23-8565-185706664A7B}" destId="{ED9C3F3B-5520-4F45-B602-1006C6D4AA65}" srcOrd="6" destOrd="0" presId="urn:microsoft.com/office/officeart/2005/8/layout/lProcess2"/>
    <dgm:cxn modelId="{2ACE1BB9-DFFB-4006-AB3A-6B83238187A1}" type="presParOf" srcId="{A6600029-F5A2-4F23-8565-185706664A7B}" destId="{C42F214B-E491-4645-B45A-EAC9443C2C15}" srcOrd="7" destOrd="0" presId="urn:microsoft.com/office/officeart/2005/8/layout/lProcess2"/>
    <dgm:cxn modelId="{C50699E0-E3AA-47DA-BC65-43E212644021}" type="presParOf" srcId="{A6600029-F5A2-4F23-8565-185706664A7B}" destId="{954148F1-C715-4A57-8A8E-A4F30F5E3521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D4CFA3-8CF4-4BA4-93BD-494E2AA18B38}" type="doc">
      <dgm:prSet loTypeId="urn:microsoft.com/office/officeart/2005/8/layout/matrix3" loCatId="matrix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B984EC05-FAB8-499D-AB78-E6BD7C70E8EC}">
      <dgm:prSet phldrT="[Teks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pl-PL" sz="2000" b="1" dirty="0" smtClean="0">
              <a:latin typeface="Calibri" pitchFamily="34" charset="0"/>
            </a:rPr>
            <a:t>Raporty bieżące </a:t>
          </a:r>
          <a:r>
            <a:rPr lang="pl-PL" sz="1400" b="1" dirty="0" smtClean="0">
              <a:latin typeface="Calibri" pitchFamily="34" charset="0"/>
            </a:rPr>
            <a:t/>
          </a:r>
          <a:br>
            <a:rPr lang="pl-PL" sz="1400" b="1" dirty="0" smtClean="0">
              <a:latin typeface="Calibri" pitchFamily="34" charset="0"/>
            </a:rPr>
          </a:br>
          <a:r>
            <a:rPr lang="pl-PL" sz="1400" dirty="0" smtClean="0">
              <a:latin typeface="Calibri" pitchFamily="34" charset="0"/>
            </a:rPr>
            <a:t>informacje o wszelkich zdarzeniach, które mogą wpłynąć na cenę notowanych papierów wartościowych</a:t>
          </a:r>
          <a:endParaRPr lang="pl-PL" sz="1400" dirty="0">
            <a:latin typeface="Calibri" pitchFamily="34" charset="0"/>
          </a:endParaRPr>
        </a:p>
      </dgm:t>
    </dgm:pt>
    <dgm:pt modelId="{5728627F-4F75-4E63-85B9-E0447BD41CBE}" type="parTrans" cxnId="{1A8C0A45-5C38-46CC-88A7-8C71C314D67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D37DED1-79F0-47F0-904F-A6E9C8E8D435}" type="sibTrans" cxnId="{1A8C0A45-5C38-46CC-88A7-8C71C314D677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D9BB66A-B25F-49A1-B78E-8CFA9DA3660E}">
      <dgm:prSet phldrT="[Tekst]" custT="1"/>
      <dgm:spPr>
        <a:ln>
          <a:solidFill>
            <a:srgbClr val="0070C0"/>
          </a:solidFill>
        </a:ln>
      </dgm:spPr>
      <dgm:t>
        <a:bodyPr/>
        <a:lstStyle/>
        <a:p>
          <a:pPr algn="ctr"/>
          <a:r>
            <a:rPr lang="pl-PL" sz="1400" b="1" dirty="0" smtClean="0">
              <a:latin typeface="Calibri" pitchFamily="34" charset="0"/>
            </a:rPr>
            <a:t>Raporty okresowe (skonsolidowane lub nieskonsolidowane, IFRS) </a:t>
          </a:r>
        </a:p>
        <a:p>
          <a:pPr algn="l"/>
          <a:r>
            <a:rPr lang="pl-PL" sz="1200" dirty="0" smtClean="0">
              <a:latin typeface="Calibri" pitchFamily="34" charset="0"/>
            </a:rPr>
            <a:t>1. Raporty kwartalne (bez audytu) </a:t>
          </a:r>
        </a:p>
        <a:p>
          <a:pPr algn="l"/>
          <a:r>
            <a:rPr lang="pl-PL" sz="1200" dirty="0" smtClean="0">
              <a:latin typeface="Calibri" pitchFamily="34" charset="0"/>
            </a:rPr>
            <a:t>2. Raporty półroczne (bez audytu, zaopiniowane przez audytora)* </a:t>
          </a:r>
        </a:p>
        <a:p>
          <a:pPr algn="l"/>
          <a:r>
            <a:rPr lang="pl-PL" sz="1200" dirty="0" smtClean="0">
              <a:latin typeface="Calibri" pitchFamily="34" charset="0"/>
            </a:rPr>
            <a:t>3. Raporty roczne</a:t>
          </a:r>
          <a:br>
            <a:rPr lang="pl-PL" sz="1200" dirty="0" smtClean="0">
              <a:latin typeface="Calibri" pitchFamily="34" charset="0"/>
            </a:rPr>
          </a:br>
          <a:r>
            <a:rPr lang="pl-PL" sz="1200" dirty="0" smtClean="0">
              <a:latin typeface="Calibri" pitchFamily="34" charset="0"/>
            </a:rPr>
            <a:t>(audytowane) </a:t>
          </a:r>
        </a:p>
        <a:p>
          <a:pPr algn="l"/>
          <a:r>
            <a:rPr lang="pl-PL" sz="1200" b="0" dirty="0" smtClean="0">
              <a:latin typeface="Calibri" pitchFamily="34" charset="0"/>
            </a:rPr>
            <a:t>*</a:t>
          </a:r>
          <a:r>
            <a:rPr lang="pl-PL" sz="1200" b="0" i="1" dirty="0" smtClean="0">
              <a:latin typeface="Calibri" pitchFamily="34" charset="0"/>
            </a:rPr>
            <a:t>dotyczy wyłącznie GR GPW  </a:t>
          </a:r>
          <a:endParaRPr lang="pl-PL" sz="1200" i="1" dirty="0">
            <a:latin typeface="Calibri" pitchFamily="34" charset="0"/>
          </a:endParaRPr>
        </a:p>
      </dgm:t>
    </dgm:pt>
    <dgm:pt modelId="{943180B8-B412-424A-9923-AB4887E707B8}" type="parTrans" cxnId="{9D121FC9-16D8-434A-B83C-AA6A795CB12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E74CB421-8779-4E09-A41E-82C0F6B61473}" type="sibTrans" cxnId="{9D121FC9-16D8-434A-B83C-AA6A795CB125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0B636A6A-3FC0-4846-85F2-42E5F84B9C9D}">
      <dgm:prSet phldrT="[Teks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pl-PL" sz="1400" b="1" dirty="0" smtClean="0">
              <a:latin typeface="Calibri" pitchFamily="34" charset="0"/>
            </a:rPr>
            <a:t>Zasady ładu korporacyjnego </a:t>
          </a:r>
          <a:r>
            <a:rPr lang="pl-PL" sz="1400" dirty="0" smtClean="0">
              <a:latin typeface="Calibri" pitchFamily="34" charset="0"/>
            </a:rPr>
            <a:t>nieobowiązkowe, </a:t>
          </a:r>
          <a:br>
            <a:rPr lang="pl-PL" sz="1400" dirty="0" smtClean="0">
              <a:latin typeface="Calibri" pitchFamily="34" charset="0"/>
            </a:rPr>
          </a:br>
          <a:r>
            <a:rPr lang="pl-PL" sz="1400" dirty="0" smtClean="0">
              <a:latin typeface="Calibri" pitchFamily="34" charset="0"/>
            </a:rPr>
            <a:t>ale mocno zalecane</a:t>
          </a:r>
          <a:endParaRPr lang="pl-PL" sz="1400" dirty="0">
            <a:latin typeface="Calibri" pitchFamily="34" charset="0"/>
          </a:endParaRPr>
        </a:p>
      </dgm:t>
    </dgm:pt>
    <dgm:pt modelId="{AFE6869E-8679-49BA-B2B1-52B371FA080B}" type="parTrans" cxnId="{D9AC43A6-C82B-4E37-AF25-B6E4E641B8F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DA246EA0-189A-48D7-8F68-46FDA3DD3475}" type="sibTrans" cxnId="{D9AC43A6-C82B-4E37-AF25-B6E4E641B8F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DDBBDCF-577C-4885-B4B4-C4AFD4BBCB89}">
      <dgm:prSet phldrT="[Tekst]"/>
      <dgm:spPr>
        <a:ln>
          <a:solidFill>
            <a:srgbClr val="0070C0"/>
          </a:solidFill>
        </a:ln>
      </dgm:spPr>
      <dgm:t>
        <a:bodyPr/>
        <a:lstStyle/>
        <a:p>
          <a:endParaRPr lang="pl-PL" dirty="0">
            <a:solidFill>
              <a:schemeClr val="tx1"/>
            </a:solidFill>
          </a:endParaRPr>
        </a:p>
      </dgm:t>
    </dgm:pt>
    <dgm:pt modelId="{98FD4D0F-1EA1-4D2B-9633-DB37A92C714C}" type="parTrans" cxnId="{6E608BBA-3885-4180-8AC1-880A569C36A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119801F1-B313-4C55-BB79-B3364CFB2697}" type="sibTrans" cxnId="{6E608BBA-3885-4180-8AC1-880A569C36A6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9BD5488E-81DD-495E-8E9C-6B9C322B30FB}" type="pres">
      <dgm:prSet presAssocID="{22D4CFA3-8CF4-4BA4-93BD-494E2AA18B3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D4E9AEE-EC62-4755-8F82-07F386C59F66}" type="pres">
      <dgm:prSet presAssocID="{22D4CFA3-8CF4-4BA4-93BD-494E2AA18B38}" presName="diamond" presStyleLbl="bgShp" presStyleIdx="0" presStyleCnt="1" custScaleX="96223" custScaleY="81611" custLinFactNeighborX="4361" custLinFactNeighborY="7806"/>
      <dgm:spPr>
        <a:solidFill>
          <a:srgbClr val="336699"/>
        </a:solidFill>
      </dgm:spPr>
      <dgm:t>
        <a:bodyPr/>
        <a:lstStyle/>
        <a:p>
          <a:endParaRPr lang="pl-PL"/>
        </a:p>
      </dgm:t>
    </dgm:pt>
    <dgm:pt modelId="{B7A98BDA-B84E-478D-A9AA-20F23F388EF5}" type="pres">
      <dgm:prSet presAssocID="{22D4CFA3-8CF4-4BA4-93BD-494E2AA18B38}" presName="quad1" presStyleLbl="node1" presStyleIdx="0" presStyleCnt="4" custScaleX="118376" custScaleY="113679" custLinFactNeighborX="-1281" custLinFactNeighborY="-81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75F990E-CDA9-401A-AF80-9376B03D2690}" type="pres">
      <dgm:prSet presAssocID="{22D4CFA3-8CF4-4BA4-93BD-494E2AA18B38}" presName="quad2" presStyleLbl="node1" presStyleIdx="1" presStyleCnt="4" custScaleX="118965" custScaleY="113106" custLinFactNeighborX="9697" custLinFactNeighborY="-76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A7D739-77B0-4685-B6F1-E29AEAC727B1}" type="pres">
      <dgm:prSet presAssocID="{22D4CFA3-8CF4-4BA4-93BD-494E2AA18B38}" presName="quad3" presStyleLbl="node1" presStyleIdx="2" presStyleCnt="4" custScaleX="116667" custScaleY="114246" custLinFactNeighborX="-426" custLinFactNeighborY="-2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F0173DB-FAA1-498C-99CB-1EEE233462F6}" type="pres">
      <dgm:prSet presAssocID="{22D4CFA3-8CF4-4BA4-93BD-494E2AA18B38}" presName="quad4" presStyleLbl="node1" presStyleIdx="3" presStyleCnt="4" custScaleX="118674" custScaleY="114815" custLinFactNeighborX="95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9AC43A6-C82B-4E37-AF25-B6E4E641B8F6}" srcId="{22D4CFA3-8CF4-4BA4-93BD-494E2AA18B38}" destId="{0B636A6A-3FC0-4846-85F2-42E5F84B9C9D}" srcOrd="3" destOrd="0" parTransId="{AFE6869E-8679-49BA-B2B1-52B371FA080B}" sibTransId="{DA246EA0-189A-48D7-8F68-46FDA3DD3475}"/>
    <dgm:cxn modelId="{5BB28A51-EBC0-419E-9E76-0F5ECB0713D4}" type="presOf" srcId="{BD9BB66A-B25F-49A1-B78E-8CFA9DA3660E}" destId="{3CA7D739-77B0-4685-B6F1-E29AEAC727B1}" srcOrd="0" destOrd="0" presId="urn:microsoft.com/office/officeart/2005/8/layout/matrix3"/>
    <dgm:cxn modelId="{1A3F1C62-06E3-45BC-9CF8-8614C84555C6}" type="presOf" srcId="{4DDBBDCF-577C-4885-B4B4-C4AFD4BBCB89}" destId="{B75F990E-CDA9-401A-AF80-9376B03D2690}" srcOrd="0" destOrd="0" presId="urn:microsoft.com/office/officeart/2005/8/layout/matrix3"/>
    <dgm:cxn modelId="{9D121FC9-16D8-434A-B83C-AA6A795CB125}" srcId="{22D4CFA3-8CF4-4BA4-93BD-494E2AA18B38}" destId="{BD9BB66A-B25F-49A1-B78E-8CFA9DA3660E}" srcOrd="2" destOrd="0" parTransId="{943180B8-B412-424A-9923-AB4887E707B8}" sibTransId="{E74CB421-8779-4E09-A41E-82C0F6B61473}"/>
    <dgm:cxn modelId="{B33E81A0-3571-4748-A818-EF242F5F900B}" type="presOf" srcId="{22D4CFA3-8CF4-4BA4-93BD-494E2AA18B38}" destId="{9BD5488E-81DD-495E-8E9C-6B9C322B30FB}" srcOrd="0" destOrd="0" presId="urn:microsoft.com/office/officeart/2005/8/layout/matrix3"/>
    <dgm:cxn modelId="{1A8C0A45-5C38-46CC-88A7-8C71C314D677}" srcId="{22D4CFA3-8CF4-4BA4-93BD-494E2AA18B38}" destId="{B984EC05-FAB8-499D-AB78-E6BD7C70E8EC}" srcOrd="0" destOrd="0" parTransId="{5728627F-4F75-4E63-85B9-E0447BD41CBE}" sibTransId="{2D37DED1-79F0-47F0-904F-A6E9C8E8D435}"/>
    <dgm:cxn modelId="{531C1B27-70BB-46CF-A426-041D655E6330}" type="presOf" srcId="{B984EC05-FAB8-499D-AB78-E6BD7C70E8EC}" destId="{B7A98BDA-B84E-478D-A9AA-20F23F388EF5}" srcOrd="0" destOrd="0" presId="urn:microsoft.com/office/officeart/2005/8/layout/matrix3"/>
    <dgm:cxn modelId="{6E608BBA-3885-4180-8AC1-880A569C36A6}" srcId="{22D4CFA3-8CF4-4BA4-93BD-494E2AA18B38}" destId="{4DDBBDCF-577C-4885-B4B4-C4AFD4BBCB89}" srcOrd="1" destOrd="0" parTransId="{98FD4D0F-1EA1-4D2B-9633-DB37A92C714C}" sibTransId="{119801F1-B313-4C55-BB79-B3364CFB2697}"/>
    <dgm:cxn modelId="{39E45FD9-068A-4B71-919A-6398335154C1}" type="presOf" srcId="{0B636A6A-3FC0-4846-85F2-42E5F84B9C9D}" destId="{2F0173DB-FAA1-498C-99CB-1EEE233462F6}" srcOrd="0" destOrd="0" presId="urn:microsoft.com/office/officeart/2005/8/layout/matrix3"/>
    <dgm:cxn modelId="{EABAC309-FDC8-4795-83C2-E3A96F0372C2}" type="presParOf" srcId="{9BD5488E-81DD-495E-8E9C-6B9C322B30FB}" destId="{3D4E9AEE-EC62-4755-8F82-07F386C59F66}" srcOrd="0" destOrd="0" presId="urn:microsoft.com/office/officeart/2005/8/layout/matrix3"/>
    <dgm:cxn modelId="{3FE65E89-48BA-4111-AD02-859FCA712CB6}" type="presParOf" srcId="{9BD5488E-81DD-495E-8E9C-6B9C322B30FB}" destId="{B7A98BDA-B84E-478D-A9AA-20F23F388EF5}" srcOrd="1" destOrd="0" presId="urn:microsoft.com/office/officeart/2005/8/layout/matrix3"/>
    <dgm:cxn modelId="{A8E4ADAF-11B3-466D-89A2-4FBA8C06AEE1}" type="presParOf" srcId="{9BD5488E-81DD-495E-8E9C-6B9C322B30FB}" destId="{B75F990E-CDA9-401A-AF80-9376B03D2690}" srcOrd="2" destOrd="0" presId="urn:microsoft.com/office/officeart/2005/8/layout/matrix3"/>
    <dgm:cxn modelId="{9FE288B2-3DE6-4CB0-89C1-175F730DBE6D}" type="presParOf" srcId="{9BD5488E-81DD-495E-8E9C-6B9C322B30FB}" destId="{3CA7D739-77B0-4685-B6F1-E29AEAC727B1}" srcOrd="3" destOrd="0" presId="urn:microsoft.com/office/officeart/2005/8/layout/matrix3"/>
    <dgm:cxn modelId="{CC0ADD63-367C-4460-93CA-8521709764FD}" type="presParOf" srcId="{9BD5488E-81DD-495E-8E9C-6B9C322B30FB}" destId="{2F0173DB-FAA1-498C-99CB-1EEE233462F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438443-EB1C-4CD5-8914-365B151A7DE4}">
      <dsp:nvSpPr>
        <dsp:cNvPr id="0" name=""/>
        <dsp:cNvSpPr/>
      </dsp:nvSpPr>
      <dsp:spPr>
        <a:xfrm>
          <a:off x="0" y="258914"/>
          <a:ext cx="8168336" cy="42840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3333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1F7982-0B0E-42B9-8873-4D73736C2579}">
      <dsp:nvSpPr>
        <dsp:cNvPr id="0" name=""/>
        <dsp:cNvSpPr/>
      </dsp:nvSpPr>
      <dsp:spPr>
        <a:xfrm>
          <a:off x="408416" y="7994"/>
          <a:ext cx="5717835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121" tIns="0" rIns="21612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  <a:latin typeface="Calibri" pitchFamily="34" charset="0"/>
            </a:rPr>
            <a:t>Spółki akcyjne, spółki z o.o. (w przypadku emisji obligacji) </a:t>
          </a:r>
        </a:p>
      </dsp:txBody>
      <dsp:txXfrm>
        <a:off x="408416" y="7994"/>
        <a:ext cx="5717835" cy="501840"/>
      </dsp:txXfrm>
    </dsp:sp>
    <dsp:sp modelId="{7C043AB8-1FA1-4E39-9331-223783B8D492}">
      <dsp:nvSpPr>
        <dsp:cNvPr id="0" name=""/>
        <dsp:cNvSpPr/>
      </dsp:nvSpPr>
      <dsp:spPr>
        <a:xfrm>
          <a:off x="0" y="1030034"/>
          <a:ext cx="8168336" cy="42840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3333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7A233-2EEB-433A-8542-3928C50ABDF1}">
      <dsp:nvSpPr>
        <dsp:cNvPr id="0" name=""/>
        <dsp:cNvSpPr/>
      </dsp:nvSpPr>
      <dsp:spPr>
        <a:xfrm>
          <a:off x="408416" y="779114"/>
          <a:ext cx="5717835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121" tIns="0" rIns="21612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  <a:latin typeface="Calibri" pitchFamily="34" charset="0"/>
            </a:rPr>
            <a:t>Spółki o solidnych podstawach fundamentalnych</a:t>
          </a:r>
        </a:p>
      </dsp:txBody>
      <dsp:txXfrm>
        <a:off x="408416" y="779114"/>
        <a:ext cx="5717835" cy="501840"/>
      </dsp:txXfrm>
    </dsp:sp>
    <dsp:sp modelId="{80CC2EB9-1E1A-4670-9100-1A5B91CB3B20}">
      <dsp:nvSpPr>
        <dsp:cNvPr id="0" name=""/>
        <dsp:cNvSpPr/>
      </dsp:nvSpPr>
      <dsp:spPr>
        <a:xfrm>
          <a:off x="0" y="1801154"/>
          <a:ext cx="8168336" cy="42840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3333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8BBE2-EE81-45D2-8DCC-16073AB685DF}">
      <dsp:nvSpPr>
        <dsp:cNvPr id="0" name=""/>
        <dsp:cNvSpPr/>
      </dsp:nvSpPr>
      <dsp:spPr>
        <a:xfrm>
          <a:off x="408416" y="1550234"/>
          <a:ext cx="5717835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121" tIns="0" rIns="21612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  <a:latin typeface="Calibri" pitchFamily="34" charset="0"/>
            </a:rPr>
            <a:t>Spółki planujące długofalowy wzrost wartości</a:t>
          </a:r>
        </a:p>
      </dsp:txBody>
      <dsp:txXfrm>
        <a:off x="408416" y="1550234"/>
        <a:ext cx="5717835" cy="501840"/>
      </dsp:txXfrm>
    </dsp:sp>
    <dsp:sp modelId="{C111B6B8-9CB0-4788-807F-942F344D559F}">
      <dsp:nvSpPr>
        <dsp:cNvPr id="0" name=""/>
        <dsp:cNvSpPr/>
      </dsp:nvSpPr>
      <dsp:spPr>
        <a:xfrm>
          <a:off x="0" y="2572275"/>
          <a:ext cx="8168336" cy="428400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33339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A68F9-77B4-483F-ADA5-38F2B1FB920F}">
      <dsp:nvSpPr>
        <dsp:cNvPr id="0" name=""/>
        <dsp:cNvSpPr/>
      </dsp:nvSpPr>
      <dsp:spPr>
        <a:xfrm>
          <a:off x="408416" y="2321355"/>
          <a:ext cx="5717835" cy="50184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121" tIns="0" rIns="21612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tx1"/>
              </a:solidFill>
              <a:latin typeface="Calibri" pitchFamily="34" charset="0"/>
            </a:rPr>
            <a:t>Spółki potrzebujące kapitału zewnętrznego </a:t>
          </a:r>
        </a:p>
      </dsp:txBody>
      <dsp:txXfrm>
        <a:off x="408416" y="2321355"/>
        <a:ext cx="5717835" cy="5018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1F69AF-CA39-452A-98D4-640FDE680E04}">
      <dsp:nvSpPr>
        <dsp:cNvPr id="0" name=""/>
        <dsp:cNvSpPr/>
      </dsp:nvSpPr>
      <dsp:spPr>
        <a:xfrm>
          <a:off x="0" y="0"/>
          <a:ext cx="3744134" cy="504055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i="0" u="none" kern="1200" baseline="0" dirty="0" smtClean="0">
              <a:latin typeface="Verdana" pitchFamily="34" charset="0"/>
            </a:rPr>
            <a:t>EMISJA AKCJI</a:t>
          </a:r>
          <a:endParaRPr lang="pl-PL" sz="2400" b="0" kern="1200" dirty="0">
            <a:latin typeface="Verdana" pitchFamily="34" charset="0"/>
          </a:endParaRPr>
        </a:p>
      </dsp:txBody>
      <dsp:txXfrm>
        <a:off x="0" y="0"/>
        <a:ext cx="3744134" cy="1512168"/>
      </dsp:txXfrm>
    </dsp:sp>
    <dsp:sp modelId="{FE8047F1-760D-4659-A25C-AA6921EC9EFB}">
      <dsp:nvSpPr>
        <dsp:cNvPr id="0" name=""/>
        <dsp:cNvSpPr/>
      </dsp:nvSpPr>
      <dsp:spPr>
        <a:xfrm>
          <a:off x="356859" y="1377094"/>
          <a:ext cx="2995307" cy="9957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3366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b="0" i="0" u="none" kern="1200" baseline="0" dirty="0" smtClean="0"/>
            <a:t>Instrument udziałowy </a:t>
          </a:r>
          <a:r>
            <a:rPr lang="pl-PL" sz="1050" b="0" i="1" u="none" kern="1200" baseline="0" dirty="0" smtClean="0"/>
            <a:t/>
          </a:r>
          <a:br>
            <a:rPr lang="pl-PL" sz="1050" b="0" i="1" u="none" kern="1200" baseline="0" dirty="0" smtClean="0"/>
          </a:br>
          <a:r>
            <a:rPr lang="pl-PL" sz="1050" b="0" i="1" u="none" kern="1200" baseline="0" dirty="0" smtClean="0"/>
            <a:t>(nabywca staje się współwłaścicielem firmy, zyskuje </a:t>
          </a:r>
          <a:r>
            <a:rPr lang="pl-PL" sz="1050" b="0" i="1" u="none" kern="1200" dirty="0" smtClean="0"/>
            <a:t>prawo do otrzymania dywidendy,  a także uczestnictwa w walnych zgromadzeniach akcjonariuszy)</a:t>
          </a:r>
          <a:endParaRPr lang="pl-PL" sz="1050" kern="1200" dirty="0"/>
        </a:p>
      </dsp:txBody>
      <dsp:txXfrm>
        <a:off x="356859" y="1377094"/>
        <a:ext cx="2995307" cy="995740"/>
      </dsp:txXfrm>
    </dsp:sp>
    <dsp:sp modelId="{8CB6A6DE-BBD5-476A-8F33-A13D7767D1AD}">
      <dsp:nvSpPr>
        <dsp:cNvPr id="0" name=""/>
        <dsp:cNvSpPr/>
      </dsp:nvSpPr>
      <dsp:spPr>
        <a:xfrm>
          <a:off x="378305" y="2406590"/>
          <a:ext cx="2995307" cy="4935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3366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b="0" i="0" u="none" kern="1200" dirty="0" smtClean="0"/>
            <a:t>umożliwia pozyskanie kapitału bezzwrotnego, bez kosztów odsetek, bez wymaganych zabezpieczeń</a:t>
          </a:r>
          <a:endParaRPr lang="pl-PL" sz="1050" kern="1200" dirty="0"/>
        </a:p>
      </dsp:txBody>
      <dsp:txXfrm>
        <a:off x="378305" y="2406590"/>
        <a:ext cx="2995307" cy="493534"/>
      </dsp:txXfrm>
    </dsp:sp>
    <dsp:sp modelId="{B0113172-F76F-46DB-B80E-0C18F36BF79C}">
      <dsp:nvSpPr>
        <dsp:cNvPr id="0" name=""/>
        <dsp:cNvSpPr/>
      </dsp:nvSpPr>
      <dsp:spPr>
        <a:xfrm>
          <a:off x="378305" y="2976052"/>
          <a:ext cx="2995307" cy="4935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3366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b="0" i="0" u="none" kern="1200" dirty="0" smtClean="0"/>
            <a:t>dostęp do nowych</a:t>
          </a:r>
          <a:r>
            <a:rPr lang="pl-PL" sz="1050" b="0" i="0" u="none" kern="1200" baseline="0" dirty="0" smtClean="0"/>
            <a:t> inwestorów </a:t>
          </a:r>
          <a:br>
            <a:rPr lang="pl-PL" sz="1050" b="0" i="0" u="none" kern="1200" baseline="0" dirty="0" smtClean="0"/>
          </a:br>
          <a:r>
            <a:rPr lang="pl-PL" sz="1050" b="0" i="0" u="none" kern="1200" baseline="0" dirty="0" smtClean="0"/>
            <a:t>(finansowych, branżowych) </a:t>
          </a:r>
          <a:endParaRPr lang="pl-PL" sz="1050" kern="1200" dirty="0"/>
        </a:p>
      </dsp:txBody>
      <dsp:txXfrm>
        <a:off x="378305" y="2976052"/>
        <a:ext cx="2995307" cy="493534"/>
      </dsp:txXfrm>
    </dsp:sp>
    <dsp:sp modelId="{5382E007-EBE0-4961-AE5A-1E100D1A4A78}">
      <dsp:nvSpPr>
        <dsp:cNvPr id="0" name=""/>
        <dsp:cNvSpPr/>
      </dsp:nvSpPr>
      <dsp:spPr>
        <a:xfrm>
          <a:off x="378305" y="3545515"/>
          <a:ext cx="2995307" cy="4935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3366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b="0" i="0" u="none" kern="1200" baseline="0" dirty="0" smtClean="0"/>
            <a:t>rynkowa wycena spółki </a:t>
          </a:r>
          <a:endParaRPr lang="pl-PL" sz="1050" b="0" i="0" u="none" kern="1200" dirty="0"/>
        </a:p>
      </dsp:txBody>
      <dsp:txXfrm>
        <a:off x="378305" y="3545515"/>
        <a:ext cx="2995307" cy="493534"/>
      </dsp:txXfrm>
    </dsp:sp>
    <dsp:sp modelId="{DD921FB9-F1A7-4E4E-9BB6-16C3613490A6}">
      <dsp:nvSpPr>
        <dsp:cNvPr id="0" name=""/>
        <dsp:cNvSpPr/>
      </dsp:nvSpPr>
      <dsp:spPr>
        <a:xfrm>
          <a:off x="378305" y="4114978"/>
          <a:ext cx="2995307" cy="4935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3366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b="0" i="0" u="none" kern="1200" baseline="0" dirty="0" smtClean="0"/>
            <a:t>efektywniejsze zarządzanie przedsiębiorstwem</a:t>
          </a:r>
          <a:endParaRPr lang="pl-PL" sz="1050" b="0" i="0" u="none" kern="1200" dirty="0"/>
        </a:p>
      </dsp:txBody>
      <dsp:txXfrm>
        <a:off x="378305" y="4114978"/>
        <a:ext cx="2995307" cy="493534"/>
      </dsp:txXfrm>
    </dsp:sp>
    <dsp:sp modelId="{E7700808-EE1B-4CC7-B217-5E0D488EF1F2}">
      <dsp:nvSpPr>
        <dsp:cNvPr id="0" name=""/>
        <dsp:cNvSpPr/>
      </dsp:nvSpPr>
      <dsp:spPr>
        <a:xfrm>
          <a:off x="4028837" y="0"/>
          <a:ext cx="3744134" cy="504055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i="0" u="none" kern="1200" baseline="0" dirty="0" smtClean="0">
              <a:latin typeface="Verdana" pitchFamily="34" charset="0"/>
            </a:rPr>
            <a:t>EMISJA OBLIGACJI</a:t>
          </a:r>
          <a:endParaRPr lang="pl-PL" sz="2400" b="0" kern="1200" dirty="0">
            <a:latin typeface="Verdana" pitchFamily="34" charset="0"/>
          </a:endParaRPr>
        </a:p>
      </dsp:txBody>
      <dsp:txXfrm>
        <a:off x="4028837" y="0"/>
        <a:ext cx="3744134" cy="1512168"/>
      </dsp:txXfrm>
    </dsp:sp>
    <dsp:sp modelId="{4E955F47-4776-4464-8F1F-BF099878CBB1}">
      <dsp:nvSpPr>
        <dsp:cNvPr id="0" name=""/>
        <dsp:cNvSpPr/>
      </dsp:nvSpPr>
      <dsp:spPr>
        <a:xfrm>
          <a:off x="4403250" y="1394282"/>
          <a:ext cx="2995307" cy="9757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3366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050" b="0" i="0" u="none" kern="1200" baseline="0" dirty="0" smtClean="0"/>
            <a:t>Instrument dłużny</a:t>
          </a:r>
        </a:p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b="0" i="1" u="none" kern="1200" baseline="0" dirty="0" smtClean="0"/>
            <a:t>(</a:t>
          </a:r>
          <a:r>
            <a:rPr lang="pl-PL" sz="1050" b="0" i="1" u="none" kern="1200" dirty="0" smtClean="0"/>
            <a:t>obligacje nie dają ich posiadaczowi żadnych uprawnień względem emitenta typu współwłasność, dywidenda czy też uczestnictwo w walnych zgromadzeniach)</a:t>
          </a:r>
          <a:endParaRPr lang="pl-PL" sz="1050" b="0" i="1" u="none" kern="1200" baseline="0" dirty="0"/>
        </a:p>
      </dsp:txBody>
      <dsp:txXfrm>
        <a:off x="4403250" y="1394282"/>
        <a:ext cx="2995307" cy="975713"/>
      </dsp:txXfrm>
    </dsp:sp>
    <dsp:sp modelId="{62F85227-72F5-414B-BB91-EA8B6E227397}">
      <dsp:nvSpPr>
        <dsp:cNvPr id="0" name=""/>
        <dsp:cNvSpPr/>
      </dsp:nvSpPr>
      <dsp:spPr>
        <a:xfrm>
          <a:off x="4403250" y="2418296"/>
          <a:ext cx="2995307" cy="8008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3366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b="0" i="0" u="none" kern="1200" dirty="0" smtClean="0"/>
            <a:t>umożliwia</a:t>
          </a:r>
          <a:r>
            <a:rPr lang="pl-PL" sz="1050" b="0" i="0" u="none" kern="1200" baseline="0" dirty="0" smtClean="0"/>
            <a:t> pozyskanie kapitału na korzystnych warunkach, bez konieczności dzielenia się zyskami firmy z obligatariuszami </a:t>
          </a:r>
          <a:endParaRPr lang="pl-PL" sz="1050" kern="1200" dirty="0"/>
        </a:p>
      </dsp:txBody>
      <dsp:txXfrm>
        <a:off x="4403250" y="2418296"/>
        <a:ext cx="2995307" cy="800872"/>
      </dsp:txXfrm>
    </dsp:sp>
    <dsp:sp modelId="{B3C660FB-BEDB-4933-A8C8-3AAE47F54088}">
      <dsp:nvSpPr>
        <dsp:cNvPr id="0" name=""/>
        <dsp:cNvSpPr/>
      </dsp:nvSpPr>
      <dsp:spPr>
        <a:xfrm>
          <a:off x="4403250" y="3267470"/>
          <a:ext cx="2995307" cy="3139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3366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b="0" i="0" u="none" kern="1200" baseline="0" dirty="0" smtClean="0"/>
            <a:t>brak utraty kontroli nad spółką </a:t>
          </a:r>
          <a:endParaRPr lang="pl-PL" sz="1050" kern="1200" dirty="0"/>
        </a:p>
      </dsp:txBody>
      <dsp:txXfrm>
        <a:off x="4403250" y="3267470"/>
        <a:ext cx="2995307" cy="313958"/>
      </dsp:txXfrm>
    </dsp:sp>
    <dsp:sp modelId="{ED9C3F3B-5520-4F45-B602-1006C6D4AA65}">
      <dsp:nvSpPr>
        <dsp:cNvPr id="0" name=""/>
        <dsp:cNvSpPr/>
      </dsp:nvSpPr>
      <dsp:spPr>
        <a:xfrm>
          <a:off x="4403250" y="3629730"/>
          <a:ext cx="2995307" cy="3139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3366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b="0" i="0" u="none" kern="1200" baseline="0" dirty="0" smtClean="0"/>
            <a:t>poprawa struktury bilansu</a:t>
          </a:r>
          <a:endParaRPr lang="pl-PL" sz="1050" b="0" i="0" u="none" kern="1200" dirty="0"/>
        </a:p>
      </dsp:txBody>
      <dsp:txXfrm>
        <a:off x="4403250" y="3629730"/>
        <a:ext cx="2995307" cy="313958"/>
      </dsp:txXfrm>
    </dsp:sp>
    <dsp:sp modelId="{954148F1-C715-4A57-8A8E-A4F30F5E3521}">
      <dsp:nvSpPr>
        <dsp:cNvPr id="0" name=""/>
        <dsp:cNvSpPr/>
      </dsp:nvSpPr>
      <dsp:spPr>
        <a:xfrm>
          <a:off x="4403250" y="3991989"/>
          <a:ext cx="2995307" cy="3139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3366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b="0" i="0" u="none" kern="1200" baseline="0" dirty="0" smtClean="0"/>
            <a:t>elastyczność spłaty</a:t>
          </a:r>
          <a:endParaRPr lang="pl-PL" sz="1050" b="0" i="0" u="none" kern="1200" dirty="0"/>
        </a:p>
      </dsp:txBody>
      <dsp:txXfrm>
        <a:off x="4403250" y="3991989"/>
        <a:ext cx="2995307" cy="313958"/>
      </dsp:txXfrm>
    </dsp:sp>
    <dsp:sp modelId="{BFE02A6B-7B82-451F-AE8F-748EFD34FEB7}">
      <dsp:nvSpPr>
        <dsp:cNvPr id="0" name=""/>
        <dsp:cNvSpPr/>
      </dsp:nvSpPr>
      <dsp:spPr>
        <a:xfrm>
          <a:off x="4403250" y="4354249"/>
          <a:ext cx="2995307" cy="3139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3366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b="0" i="0" u="none" kern="1200" baseline="0" dirty="0" smtClean="0"/>
            <a:t>niższe koszty pozyskania kapitału</a:t>
          </a:r>
          <a:endParaRPr lang="pl-PL" sz="1050" b="0" i="0" u="none" kern="1200" dirty="0"/>
        </a:p>
      </dsp:txBody>
      <dsp:txXfrm>
        <a:off x="4403250" y="4354249"/>
        <a:ext cx="2995307" cy="31395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1F69AF-CA39-452A-98D4-640FDE680E04}">
      <dsp:nvSpPr>
        <dsp:cNvPr id="0" name=""/>
        <dsp:cNvSpPr/>
      </dsp:nvSpPr>
      <dsp:spPr>
        <a:xfrm>
          <a:off x="0" y="0"/>
          <a:ext cx="3744134" cy="504055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kern="1200" dirty="0" smtClean="0">
              <a:latin typeface="+mj-lt"/>
            </a:rPr>
            <a:t>OFERTA PRYWATNA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0" kern="1200" dirty="0" smtClean="0">
              <a:latin typeface="+mj-lt"/>
            </a:rPr>
            <a:t>(do </a:t>
          </a:r>
          <a:r>
            <a:rPr lang="pl-PL" sz="1600" b="0" kern="1200" dirty="0" err="1" smtClean="0">
              <a:latin typeface="+mj-lt"/>
            </a:rPr>
            <a:t>max</a:t>
          </a:r>
          <a:r>
            <a:rPr lang="pl-PL" sz="1600" b="0" kern="1200" dirty="0" smtClean="0">
              <a:latin typeface="+mj-lt"/>
            </a:rPr>
            <a:t>. 149 inwestorów)  </a:t>
          </a:r>
          <a:endParaRPr lang="pl-PL" sz="1600" b="0" kern="1200" dirty="0">
            <a:latin typeface="+mj-lt"/>
          </a:endParaRPr>
        </a:p>
      </dsp:txBody>
      <dsp:txXfrm>
        <a:off x="0" y="0"/>
        <a:ext cx="3744134" cy="1512168"/>
      </dsp:txXfrm>
    </dsp:sp>
    <dsp:sp modelId="{FE8047F1-760D-4659-A25C-AA6921EC9EFB}">
      <dsp:nvSpPr>
        <dsp:cNvPr id="0" name=""/>
        <dsp:cNvSpPr/>
      </dsp:nvSpPr>
      <dsp:spPr>
        <a:xfrm>
          <a:off x="360034" y="1352612"/>
          <a:ext cx="2995307" cy="7552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3366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l-PL" sz="1100" b="0" i="0" u="none" strike="noStrike" kern="1200" cap="none" normalizeH="0" baseline="0" dirty="0" smtClean="0">
              <a:ln/>
              <a:effectLst/>
              <a:latin typeface="+mn-lt"/>
              <a:cs typeface="Times New Roman" pitchFamily="18" charset="0"/>
            </a:rPr>
            <a:t>Uchwała WZ o zamiarze wprowadzenia akcji do obrotu w drodze oferty prywatnej </a:t>
          </a:r>
          <a:endParaRPr lang="pl-PL" sz="1100" kern="1200" dirty="0" smtClean="0">
            <a:latin typeface="+mn-lt"/>
          </a:endParaRPr>
        </a:p>
      </dsp:txBody>
      <dsp:txXfrm>
        <a:off x="360034" y="1352612"/>
        <a:ext cx="2995307" cy="755271"/>
      </dsp:txXfrm>
    </dsp:sp>
    <dsp:sp modelId="{8CB6A6DE-BBD5-476A-8F33-A13D7767D1AD}">
      <dsp:nvSpPr>
        <dsp:cNvPr id="0" name=""/>
        <dsp:cNvSpPr/>
      </dsp:nvSpPr>
      <dsp:spPr>
        <a:xfrm>
          <a:off x="378305" y="2192209"/>
          <a:ext cx="2995307" cy="362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3366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l-PL" sz="1100" b="0" i="0" u="none" strike="noStrike" kern="1200" cap="none" normalizeH="0" baseline="0" dirty="0" smtClean="0">
              <a:ln/>
              <a:effectLst/>
              <a:latin typeface="+mn-lt"/>
              <a:cs typeface="Times New Roman" pitchFamily="18" charset="0"/>
            </a:rPr>
            <a:t>Wybór Autoryzowanego Doradcy</a:t>
          </a:r>
          <a:endParaRPr lang="pl-PL" sz="1100" kern="1200" dirty="0">
            <a:latin typeface="+mn-lt"/>
          </a:endParaRPr>
        </a:p>
      </dsp:txBody>
      <dsp:txXfrm>
        <a:off x="378305" y="2192209"/>
        <a:ext cx="2995307" cy="362351"/>
      </dsp:txXfrm>
    </dsp:sp>
    <dsp:sp modelId="{B0113172-F76F-46DB-B80E-0C18F36BF79C}">
      <dsp:nvSpPr>
        <dsp:cNvPr id="0" name=""/>
        <dsp:cNvSpPr/>
      </dsp:nvSpPr>
      <dsp:spPr>
        <a:xfrm>
          <a:off x="378305" y="2661837"/>
          <a:ext cx="2995307" cy="362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3366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l-PL" sz="1100" b="0" i="0" u="none" strike="noStrike" kern="1200" cap="none" normalizeH="0" baseline="0" dirty="0" smtClean="0">
              <a:ln/>
              <a:effectLst/>
              <a:latin typeface="+mn-lt"/>
              <a:cs typeface="Times New Roman" pitchFamily="18" charset="0"/>
            </a:rPr>
            <a:t>Sporządzenie dokumentu informacyjnego</a:t>
          </a:r>
          <a:endParaRPr lang="pl-PL" sz="1100" kern="1200" dirty="0">
            <a:latin typeface="+mn-lt"/>
          </a:endParaRPr>
        </a:p>
      </dsp:txBody>
      <dsp:txXfrm>
        <a:off x="378305" y="2661837"/>
        <a:ext cx="2995307" cy="362351"/>
      </dsp:txXfrm>
    </dsp:sp>
    <dsp:sp modelId="{5382E007-EBE0-4961-AE5A-1E100D1A4A78}">
      <dsp:nvSpPr>
        <dsp:cNvPr id="0" name=""/>
        <dsp:cNvSpPr/>
      </dsp:nvSpPr>
      <dsp:spPr>
        <a:xfrm>
          <a:off x="360034" y="3096198"/>
          <a:ext cx="2995307" cy="6564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3366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l-PL" sz="1100" b="0" i="0" u="none" strike="noStrike" kern="1200" cap="none" normalizeH="0" baseline="0" dirty="0" smtClean="0">
              <a:ln/>
              <a:effectLst/>
              <a:latin typeface="+mn-lt"/>
              <a:cs typeface="Times New Roman" pitchFamily="18" charset="0"/>
            </a:rPr>
            <a:t>Przekazanie dokumentu informacyjnego zatwierdzonego przez Autoryzowanego Doradcę do GPW </a:t>
          </a:r>
          <a:endParaRPr lang="pl-PL" sz="1100" b="0" i="0" u="none" kern="1200" dirty="0">
            <a:latin typeface="+mn-lt"/>
          </a:endParaRPr>
        </a:p>
      </dsp:txBody>
      <dsp:txXfrm>
        <a:off x="360034" y="3096198"/>
        <a:ext cx="2995307" cy="656454"/>
      </dsp:txXfrm>
    </dsp:sp>
    <dsp:sp modelId="{30EB5FBE-56BE-41C4-A5D5-16E75E62AB70}">
      <dsp:nvSpPr>
        <dsp:cNvPr id="0" name=""/>
        <dsp:cNvSpPr/>
      </dsp:nvSpPr>
      <dsp:spPr>
        <a:xfrm>
          <a:off x="378305" y="3871758"/>
          <a:ext cx="2995307" cy="9165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>
              <a:solidFill>
                <a:schemeClr val="tx1"/>
              </a:solidFill>
              <a:latin typeface="+mn-lt"/>
            </a:rPr>
            <a:t>Szybsza i tańsza od oferty publicznej </a:t>
          </a:r>
          <a:br>
            <a:rPr lang="pl-PL" sz="1100" kern="1200" dirty="0" smtClean="0">
              <a:solidFill>
                <a:schemeClr val="tx1"/>
              </a:solidFill>
              <a:latin typeface="+mn-lt"/>
            </a:rPr>
          </a:br>
          <a:r>
            <a:rPr lang="pl-PL" sz="1100" kern="1200" dirty="0" smtClean="0">
              <a:solidFill>
                <a:schemeClr val="tx1"/>
              </a:solidFill>
              <a:latin typeface="+mn-lt"/>
            </a:rPr>
            <a:t>(czas przygotowania od 1 do 3 miesięcy, relatywnie niskie  koszty), może poprzedzać ofertę publiczną  (tzw. </a:t>
          </a:r>
          <a:r>
            <a:rPr lang="pl-PL" sz="1100" kern="1200" dirty="0" err="1" smtClean="0">
              <a:solidFill>
                <a:schemeClr val="tx1"/>
              </a:solidFill>
              <a:latin typeface="+mn-lt"/>
            </a:rPr>
            <a:t>pre-IPO</a:t>
          </a:r>
          <a:r>
            <a:rPr lang="pl-PL" sz="1100" kern="1200" dirty="0" smtClean="0">
              <a:solidFill>
                <a:schemeClr val="tx1"/>
              </a:solidFill>
              <a:latin typeface="+mn-lt"/>
            </a:rPr>
            <a:t>), umożliwia debiut na rynku NewConnect lub Catalyst</a:t>
          </a:r>
          <a:endParaRPr lang="pl-PL" sz="1100" kern="1200" dirty="0">
            <a:solidFill>
              <a:schemeClr val="tx1"/>
            </a:solidFill>
            <a:latin typeface="+mn-lt"/>
          </a:endParaRPr>
        </a:p>
      </dsp:txBody>
      <dsp:txXfrm>
        <a:off x="378305" y="3871758"/>
        <a:ext cx="2995307" cy="916597"/>
      </dsp:txXfrm>
    </dsp:sp>
    <dsp:sp modelId="{E7700808-EE1B-4CC7-B217-5E0D488EF1F2}">
      <dsp:nvSpPr>
        <dsp:cNvPr id="0" name=""/>
        <dsp:cNvSpPr/>
      </dsp:nvSpPr>
      <dsp:spPr>
        <a:xfrm>
          <a:off x="4028837" y="0"/>
          <a:ext cx="3744134" cy="504055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0" i="0" u="none" kern="1200" baseline="0" dirty="0" smtClean="0">
              <a:latin typeface="+mj-lt"/>
            </a:rPr>
            <a:t>OFERTA PUBLICZNA</a:t>
          </a:r>
          <a:br>
            <a:rPr lang="pl-PL" sz="2400" b="0" i="0" u="none" kern="1200" baseline="0" dirty="0" smtClean="0">
              <a:latin typeface="+mj-lt"/>
            </a:rPr>
          </a:br>
          <a:r>
            <a:rPr lang="pl-PL" sz="1600" b="0" kern="1200" dirty="0" smtClean="0">
              <a:latin typeface="+mj-lt"/>
            </a:rPr>
            <a:t>(do min. 150 inwestorów)  </a:t>
          </a:r>
          <a:r>
            <a:rPr lang="pl-PL" sz="1600" b="0" i="0" u="none" kern="1200" baseline="0" dirty="0" smtClean="0">
              <a:latin typeface="+mj-lt"/>
            </a:rPr>
            <a:t> </a:t>
          </a:r>
          <a:endParaRPr lang="pl-PL" sz="1600" b="0" kern="1200" dirty="0">
            <a:latin typeface="+mj-lt"/>
          </a:endParaRPr>
        </a:p>
      </dsp:txBody>
      <dsp:txXfrm>
        <a:off x="4028837" y="0"/>
        <a:ext cx="3744134" cy="1512168"/>
      </dsp:txXfrm>
    </dsp:sp>
    <dsp:sp modelId="{4E955F47-4776-4464-8F1F-BF099878CBB1}">
      <dsp:nvSpPr>
        <dsp:cNvPr id="0" name=""/>
        <dsp:cNvSpPr/>
      </dsp:nvSpPr>
      <dsp:spPr>
        <a:xfrm>
          <a:off x="4403250" y="1417628"/>
          <a:ext cx="2995307" cy="5042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3366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pl-PL" sz="105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Uchwała WZ o zamiarze wprowadzenia akcji do obrotu w drodze oferty publicznej i ewentualnej nowej emisji akcji</a:t>
          </a:r>
          <a:endParaRPr lang="pl-PL" sz="1050" b="0" i="1" u="none" kern="1200" baseline="0" dirty="0">
            <a:latin typeface="+mn-lt"/>
          </a:endParaRPr>
        </a:p>
      </dsp:txBody>
      <dsp:txXfrm>
        <a:off x="4403250" y="1417628"/>
        <a:ext cx="2995307" cy="504264"/>
      </dsp:txXfrm>
    </dsp:sp>
    <dsp:sp modelId="{62F85227-72F5-414B-BB91-EA8B6E227397}">
      <dsp:nvSpPr>
        <dsp:cNvPr id="0" name=""/>
        <dsp:cNvSpPr/>
      </dsp:nvSpPr>
      <dsp:spPr>
        <a:xfrm>
          <a:off x="4403250" y="1960903"/>
          <a:ext cx="2995307" cy="4560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3366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l-PL" sz="105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Wybór domu maklerskiego i doradców</a:t>
          </a:r>
          <a:endParaRPr lang="pl-PL" sz="1050" kern="1200" dirty="0" smtClean="0">
            <a:solidFill>
              <a:schemeClr val="tx1"/>
            </a:solidFill>
            <a:latin typeface="+mn-lt"/>
          </a:endParaRPr>
        </a:p>
      </dsp:txBody>
      <dsp:txXfrm>
        <a:off x="4403250" y="1960903"/>
        <a:ext cx="2995307" cy="456089"/>
      </dsp:txXfrm>
    </dsp:sp>
    <dsp:sp modelId="{B3C660FB-BEDB-4933-A8C8-3AAE47F54088}">
      <dsp:nvSpPr>
        <dsp:cNvPr id="0" name=""/>
        <dsp:cNvSpPr/>
      </dsp:nvSpPr>
      <dsp:spPr>
        <a:xfrm>
          <a:off x="4403250" y="2537962"/>
          <a:ext cx="2995307" cy="5598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3366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l-PL" sz="105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Sporządzenie publicznego dokumentu informacyjnego (prospekt lub memorandum informacyjne)</a:t>
          </a:r>
          <a:endParaRPr lang="pl-PL" sz="1050" kern="1200" dirty="0">
            <a:latin typeface="+mn-lt"/>
          </a:endParaRPr>
        </a:p>
      </dsp:txBody>
      <dsp:txXfrm>
        <a:off x="4403250" y="2537962"/>
        <a:ext cx="2995307" cy="559846"/>
      </dsp:txXfrm>
    </dsp:sp>
    <dsp:sp modelId="{ED9C3F3B-5520-4F45-B602-1006C6D4AA65}">
      <dsp:nvSpPr>
        <dsp:cNvPr id="0" name=""/>
        <dsp:cNvSpPr/>
      </dsp:nvSpPr>
      <dsp:spPr>
        <a:xfrm>
          <a:off x="4403250" y="3161247"/>
          <a:ext cx="2995307" cy="6455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3366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pl-PL" sz="1050" b="0" i="0" u="none" strike="noStrike" kern="1200" cap="none" normalizeH="0" baseline="0" dirty="0" smtClean="0">
              <a:ln/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Zatwierdzenie publicznego dokumentu informacyjnego przez KNF (lub inny europejski organ nadzoru)</a:t>
          </a:r>
          <a:endParaRPr lang="pl-PL" sz="1050" b="0" i="0" u="none" kern="1200" dirty="0">
            <a:latin typeface="+mn-lt"/>
          </a:endParaRPr>
        </a:p>
      </dsp:txBody>
      <dsp:txXfrm>
        <a:off x="4403250" y="3161247"/>
        <a:ext cx="2995307" cy="645526"/>
      </dsp:txXfrm>
    </dsp:sp>
    <dsp:sp modelId="{954148F1-C715-4A57-8A8E-A4F30F5E3521}">
      <dsp:nvSpPr>
        <dsp:cNvPr id="0" name=""/>
        <dsp:cNvSpPr/>
      </dsp:nvSpPr>
      <dsp:spPr>
        <a:xfrm>
          <a:off x="4403250" y="3930420"/>
          <a:ext cx="2995307" cy="9512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336699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kern="1200" dirty="0" smtClean="0">
              <a:solidFill>
                <a:schemeClr val="tx1"/>
              </a:solidFill>
              <a:latin typeface="+mn-lt"/>
            </a:rPr>
            <a:t>Czas przygotowania od 6 do 9 miesięcy, wyższe - od oferty prywatnej - koszty przygotowania prospektu emisyjnego i plasowania emisji. Możliwość dotarcia do szerokiego grona inwestorów,  a tym samym pozyskania  większych środków, </a:t>
          </a:r>
          <a:br>
            <a:rPr lang="pl-PL" sz="1050" kern="1200" dirty="0" smtClean="0">
              <a:solidFill>
                <a:schemeClr val="tx1"/>
              </a:solidFill>
              <a:latin typeface="+mn-lt"/>
            </a:rPr>
          </a:br>
          <a:r>
            <a:rPr lang="pl-PL" sz="1050" kern="1200" dirty="0" smtClean="0">
              <a:solidFill>
                <a:schemeClr val="tx1"/>
              </a:solidFill>
              <a:latin typeface="+mn-lt"/>
            </a:rPr>
            <a:t>umożliwia debiut na wszystkich rynkach GPW </a:t>
          </a:r>
          <a:endParaRPr lang="pl-PL" sz="1050" b="0" i="0" u="none" kern="1200" dirty="0">
            <a:latin typeface="+mn-lt"/>
          </a:endParaRPr>
        </a:p>
      </dsp:txBody>
      <dsp:txXfrm>
        <a:off x="4403250" y="3930420"/>
        <a:ext cx="2995307" cy="95128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4E9AEE-EC62-4755-8F82-07F386C59F66}">
      <dsp:nvSpPr>
        <dsp:cNvPr id="0" name=""/>
        <dsp:cNvSpPr/>
      </dsp:nvSpPr>
      <dsp:spPr>
        <a:xfrm>
          <a:off x="1175827" y="632094"/>
          <a:ext cx="5473772" cy="4642549"/>
        </a:xfrm>
        <a:prstGeom prst="diamond">
          <a:avLst/>
        </a:prstGeom>
        <a:solidFill>
          <a:srgbClr val="3366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98BDA-B84E-478D-A9AA-20F23F388EF5}">
      <dsp:nvSpPr>
        <dsp:cNvPr id="0" name=""/>
        <dsp:cNvSpPr/>
      </dsp:nvSpPr>
      <dsp:spPr>
        <a:xfrm>
          <a:off x="1235904" y="395042"/>
          <a:ext cx="2626250" cy="252204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latin typeface="Calibri" pitchFamily="34" charset="0"/>
            </a:rPr>
            <a:t>Raporty bieżące </a:t>
          </a:r>
          <a:r>
            <a:rPr lang="pl-PL" sz="1400" b="1" kern="1200" dirty="0" smtClean="0">
              <a:latin typeface="Calibri" pitchFamily="34" charset="0"/>
            </a:rPr>
            <a:t/>
          </a:r>
          <a:br>
            <a:rPr lang="pl-PL" sz="1400" b="1" kern="1200" dirty="0" smtClean="0">
              <a:latin typeface="Calibri" pitchFamily="34" charset="0"/>
            </a:rPr>
          </a:br>
          <a:r>
            <a:rPr lang="pl-PL" sz="1400" kern="1200" dirty="0" smtClean="0">
              <a:latin typeface="Calibri" pitchFamily="34" charset="0"/>
            </a:rPr>
            <a:t>informacje o wszelkich zdarzeniach, które mogą wpłynąć na cenę notowanych papierów wartościowych</a:t>
          </a:r>
          <a:endParaRPr lang="pl-PL" sz="1400" kern="1200" dirty="0">
            <a:latin typeface="Calibri" pitchFamily="34" charset="0"/>
          </a:endParaRPr>
        </a:p>
      </dsp:txBody>
      <dsp:txXfrm>
        <a:off x="1235904" y="395042"/>
        <a:ext cx="2626250" cy="2522044"/>
      </dsp:txXfrm>
    </dsp:sp>
    <dsp:sp modelId="{B75F990E-CDA9-401A-AF80-9376B03D2690}">
      <dsp:nvSpPr>
        <dsp:cNvPr id="0" name=""/>
        <dsp:cNvSpPr/>
      </dsp:nvSpPr>
      <dsp:spPr>
        <a:xfrm>
          <a:off x="3862150" y="414000"/>
          <a:ext cx="2639317" cy="25093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6500" kern="1200" dirty="0">
            <a:solidFill>
              <a:schemeClr val="tx1"/>
            </a:solidFill>
          </a:endParaRPr>
        </a:p>
      </dsp:txBody>
      <dsp:txXfrm>
        <a:off x="3862150" y="414000"/>
        <a:ext cx="2639317" cy="2509331"/>
      </dsp:txXfrm>
    </dsp:sp>
    <dsp:sp modelId="{3CA7D739-77B0-4685-B6F1-E29AEAC727B1}">
      <dsp:nvSpPr>
        <dsp:cNvPr id="0" name=""/>
        <dsp:cNvSpPr/>
      </dsp:nvSpPr>
      <dsp:spPr>
        <a:xfrm>
          <a:off x="1273830" y="2953333"/>
          <a:ext cx="2588334" cy="25346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latin typeface="Calibri" pitchFamily="34" charset="0"/>
            </a:rPr>
            <a:t>Raporty okresowe (skonsolidowane lub nieskonsolidowane, IFRS)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Calibri" pitchFamily="34" charset="0"/>
            </a:rPr>
            <a:t>1. Raporty kwartalne (bez audytu)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Calibri" pitchFamily="34" charset="0"/>
            </a:rPr>
            <a:t>2. Raporty półroczne (bez audytu, zaopiniowane przez audytora)*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>
              <a:latin typeface="Calibri" pitchFamily="34" charset="0"/>
            </a:rPr>
            <a:t>3. Raporty roczne</a:t>
          </a:r>
          <a:br>
            <a:rPr lang="pl-PL" sz="1200" kern="1200" dirty="0" smtClean="0">
              <a:latin typeface="Calibri" pitchFamily="34" charset="0"/>
            </a:rPr>
          </a:br>
          <a:r>
            <a:rPr lang="pl-PL" sz="1200" kern="1200" dirty="0" smtClean="0">
              <a:latin typeface="Calibri" pitchFamily="34" charset="0"/>
            </a:rPr>
            <a:t>(audytowane)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0" kern="1200" dirty="0" smtClean="0">
              <a:latin typeface="Calibri" pitchFamily="34" charset="0"/>
            </a:rPr>
            <a:t>*</a:t>
          </a:r>
          <a:r>
            <a:rPr lang="pl-PL" sz="1200" b="0" i="1" kern="1200" dirty="0" smtClean="0">
              <a:latin typeface="Calibri" pitchFamily="34" charset="0"/>
            </a:rPr>
            <a:t>dotyczy wyłącznie GR GPW  </a:t>
          </a:r>
          <a:endParaRPr lang="pl-PL" sz="1200" i="1" kern="1200" dirty="0">
            <a:latin typeface="Calibri" pitchFamily="34" charset="0"/>
          </a:endParaRPr>
        </a:p>
      </dsp:txBody>
      <dsp:txXfrm>
        <a:off x="1273830" y="2953333"/>
        <a:ext cx="2588334" cy="2534623"/>
      </dsp:txXfrm>
    </dsp:sp>
    <dsp:sp modelId="{2F0173DB-FAA1-498C-99CB-1EEE233462F6}">
      <dsp:nvSpPr>
        <dsp:cNvPr id="0" name=""/>
        <dsp:cNvSpPr/>
      </dsp:nvSpPr>
      <dsp:spPr>
        <a:xfrm>
          <a:off x="3862161" y="2953345"/>
          <a:ext cx="2632861" cy="25472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latin typeface="Calibri" pitchFamily="34" charset="0"/>
            </a:rPr>
            <a:t>Zasady ładu korporacyjnego </a:t>
          </a:r>
          <a:r>
            <a:rPr lang="pl-PL" sz="1400" kern="1200" dirty="0" smtClean="0">
              <a:latin typeface="Calibri" pitchFamily="34" charset="0"/>
            </a:rPr>
            <a:t>nieobowiązkowe, </a:t>
          </a:r>
          <a:br>
            <a:rPr lang="pl-PL" sz="1400" kern="1200" dirty="0" smtClean="0">
              <a:latin typeface="Calibri" pitchFamily="34" charset="0"/>
            </a:rPr>
          </a:br>
          <a:r>
            <a:rPr lang="pl-PL" sz="1400" kern="1200" dirty="0" smtClean="0">
              <a:latin typeface="Calibri" pitchFamily="34" charset="0"/>
            </a:rPr>
            <a:t>ale mocno zalecane</a:t>
          </a:r>
          <a:endParaRPr lang="pl-PL" sz="1400" kern="1200" dirty="0">
            <a:latin typeface="Calibri" pitchFamily="34" charset="0"/>
          </a:endParaRPr>
        </a:p>
      </dsp:txBody>
      <dsp:txXfrm>
        <a:off x="3862161" y="2953345"/>
        <a:ext cx="2632861" cy="2547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0.31042</cdr:x>
      <cdr:y>0.03472</cdr:y>
    </cdr:from>
    <cdr:to>
      <cdr:x>0.8625</cdr:x>
      <cdr:y>0.17014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419224" y="95250"/>
          <a:ext cx="252412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l-PL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0.23101</cdr:y>
    </cdr:from>
    <cdr:to>
      <cdr:x>0.75077</cdr:x>
      <cdr:y>0.28391</cdr:y>
    </cdr:to>
    <cdr:sp macro="" textlink="">
      <cdr:nvSpPr>
        <cdr:cNvPr id="2" name="Prostokąt zaokrąglony 1"/>
        <cdr:cNvSpPr/>
      </cdr:nvSpPr>
      <cdr:spPr>
        <a:xfrm xmlns:a="http://schemas.openxmlformats.org/drawingml/2006/main">
          <a:off x="0" y="1390650"/>
          <a:ext cx="2603004" cy="318411"/>
        </a:xfrm>
        <a:prstGeom xmlns:a="http://schemas.openxmlformats.org/drawingml/2006/main" prst="roundRect">
          <a:avLst/>
        </a:prstGeom>
        <a:solidFill xmlns:a="http://schemas.openxmlformats.org/drawingml/2006/main">
          <a:srgbClr val="DBEEF4"/>
        </a:solidFill>
        <a:ln xmlns:a="http://schemas.openxmlformats.org/drawingml/2006/main" w="25400" cap="flat" cmpd="sng" algn="ctr">
          <a:solidFill>
            <a:srgbClr val="DAEDEF">
              <a:lumMod val="20000"/>
              <a:lumOff val="8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rgbClr val="000000"/>
              </a:solidFill>
              <a:latin typeface="Arial"/>
            </a:defRPr>
          </a:lvl1pPr>
          <a:lvl2pPr marL="457200" indent="0">
            <a:defRPr sz="1100">
              <a:solidFill>
                <a:srgbClr val="000000"/>
              </a:solidFill>
              <a:latin typeface="Arial"/>
            </a:defRPr>
          </a:lvl2pPr>
          <a:lvl3pPr marL="914400" indent="0">
            <a:defRPr sz="1100">
              <a:solidFill>
                <a:srgbClr val="000000"/>
              </a:solidFill>
              <a:latin typeface="Arial"/>
            </a:defRPr>
          </a:lvl3pPr>
          <a:lvl4pPr marL="1371600" indent="0">
            <a:defRPr sz="1100">
              <a:solidFill>
                <a:srgbClr val="000000"/>
              </a:solidFill>
              <a:latin typeface="Arial"/>
            </a:defRPr>
          </a:lvl4pPr>
          <a:lvl5pPr marL="1828800" indent="0">
            <a:defRPr sz="1100">
              <a:solidFill>
                <a:srgbClr val="000000"/>
              </a:solidFill>
              <a:latin typeface="Arial"/>
            </a:defRPr>
          </a:lvl5pPr>
          <a:lvl6pPr marL="2286000" indent="0">
            <a:defRPr sz="1100">
              <a:solidFill>
                <a:srgbClr val="000000"/>
              </a:solidFill>
              <a:latin typeface="Arial"/>
            </a:defRPr>
          </a:lvl6pPr>
          <a:lvl7pPr marL="2743200" indent="0">
            <a:defRPr sz="1100">
              <a:solidFill>
                <a:srgbClr val="000000"/>
              </a:solidFill>
              <a:latin typeface="Arial"/>
            </a:defRPr>
          </a:lvl7pPr>
          <a:lvl8pPr marL="3200400" indent="0">
            <a:defRPr sz="1100">
              <a:solidFill>
                <a:srgbClr val="000000"/>
              </a:solidFill>
              <a:latin typeface="Arial"/>
            </a:defRPr>
          </a:lvl8pPr>
          <a:lvl9pPr marL="3657600" indent="0">
            <a:defRPr sz="1100">
              <a:solidFill>
                <a:srgbClr val="000000"/>
              </a:solidFill>
              <a:latin typeface="Arial"/>
            </a:defRPr>
          </a:lvl9pPr>
        </a:lstStyle>
        <a:p xmlns:a="http://schemas.openxmlformats.org/drawingml/2006/main">
          <a:pPr defTabSz="449263">
            <a:defRPr/>
          </a:pPr>
          <a:r>
            <a:rPr lang="pl-PL" sz="1000" dirty="0" smtClean="0">
              <a:solidFill>
                <a:srgbClr val="000000"/>
              </a:solidFill>
              <a:latin typeface="Calibri" pitchFamily="34" charset="0"/>
              <a:cs typeface="Arial" charset="0"/>
            </a:rPr>
            <a:t>Struktura branżowa na NewConnect</a:t>
          </a:r>
          <a:endParaRPr lang="pl-PL" sz="1000" b="1" dirty="0">
            <a:solidFill>
              <a:srgbClr val="000000"/>
            </a:solidFill>
            <a:latin typeface="Calibri" pitchFamily="34" charset="0"/>
            <a:cs typeface="Arial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67DBB-754B-4905-B635-BAAB0FCDDA50}" type="datetimeFigureOut">
              <a:rPr lang="pl-PL" smtClean="0"/>
              <a:pPr/>
              <a:t>2014-10-24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1FA70-A2B3-4C74-BD7C-975A7E03A97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9688" y="139700"/>
            <a:ext cx="6656387" cy="4608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2533" y="5107311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526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6333" algn="l" defTabSz="9526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52664" algn="l" defTabSz="9526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28996" algn="l" defTabSz="9526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05326" algn="l" defTabSz="9526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81661" algn="l" defTabSz="9526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57988" algn="l" defTabSz="9526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34325" algn="l" defTabSz="9526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10655" algn="l" defTabSz="9526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06375" y="355600"/>
            <a:ext cx="6338888" cy="43894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9688" y="139700"/>
            <a:ext cx="6656387" cy="4608513"/>
          </a:xfrm>
        </p:spPr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849688" y="9428243"/>
            <a:ext cx="2946400" cy="496808"/>
          </a:xfrm>
          <a:prstGeom prst="rect">
            <a:avLst/>
          </a:prstGeom>
        </p:spPr>
        <p:txBody>
          <a:bodyPr lIns="92128" tIns="46064" rIns="92128" bIns="46064"/>
          <a:lstStyle/>
          <a:p>
            <a:fld id="{2657548D-FD21-4952-A5E4-0C4E96AF9930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6" name="Symbol zastępczy notatek 2"/>
          <p:cNvSpPr txBox="1">
            <a:spLocks/>
          </p:cNvSpPr>
          <p:nvPr/>
        </p:nvSpPr>
        <p:spPr>
          <a:xfrm>
            <a:off x="679452" y="4714960"/>
            <a:ext cx="5438774" cy="4465797"/>
          </a:xfrm>
          <a:prstGeom prst="rect">
            <a:avLst/>
          </a:prstGeom>
        </p:spPr>
        <p:txBody>
          <a:bodyPr lIns="92128" tIns="46064" rIns="92128" bIns="46064">
            <a:normAutofit/>
          </a:bodyPr>
          <a:lstStyle/>
          <a:p>
            <a:pPr defTabSz="1050906">
              <a:defRPr/>
            </a:pPr>
            <a:r>
              <a:rPr lang="pl-PL" sz="1500" dirty="0"/>
              <a:t>Wartość rynku </a:t>
            </a:r>
            <a:r>
              <a:rPr lang="pl-PL" sz="1500" dirty="0" err="1"/>
              <a:t>nieskarbowych</a:t>
            </a:r>
            <a:r>
              <a:rPr lang="pl-PL" sz="1500" dirty="0"/>
              <a:t> papierów dłużnych w Polsce do PKB:</a:t>
            </a:r>
          </a:p>
          <a:p>
            <a:pPr defTabSz="1050906">
              <a:defRPr/>
            </a:pPr>
            <a:r>
              <a:rPr lang="pl-PL" sz="1500" dirty="0"/>
              <a:t>Koniec 2011: 5,0%</a:t>
            </a:r>
          </a:p>
          <a:p>
            <a:pPr defTabSz="1050906">
              <a:defRPr/>
            </a:pPr>
            <a:r>
              <a:rPr lang="pl-PL" sz="1500" dirty="0"/>
              <a:t>Koniec czerwca 2012: 6,0%</a:t>
            </a:r>
          </a:p>
          <a:p>
            <a:pPr defTabSz="1050906">
              <a:defRPr/>
            </a:pPr>
            <a:endParaRPr lang="pl-PL" sz="15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B797C43-FF96-4F0F-8465-3C4D5029A0D9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B797C43-FF96-4F0F-8465-3C4D5029A0D9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Echo Investment </a:t>
            </a:r>
          </a:p>
          <a:p>
            <a:r>
              <a:rPr lang="de-DE" dirty="0" smtClean="0"/>
              <a:t>2014:</a:t>
            </a:r>
            <a:r>
              <a:rPr lang="de-DE" baseline="0" dirty="0" smtClean="0"/>
              <a:t> BS ASO: 100+70,5 GPW RR 75+50</a:t>
            </a:r>
          </a:p>
          <a:p>
            <a:r>
              <a:rPr lang="de-DE" baseline="0" dirty="0" smtClean="0"/>
              <a:t>2013: BS ASO: 200+80 GPW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B797C43-FF96-4F0F-8465-3C4D5029A0D9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9688" y="139700"/>
            <a:ext cx="6656387" cy="4608513"/>
          </a:xfr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9688" y="139700"/>
            <a:ext cx="6656387" cy="4608513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9688" y="139700"/>
            <a:ext cx="6656387" cy="4608513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9688" y="139700"/>
            <a:ext cx="6656387" cy="4608513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9688" y="139700"/>
            <a:ext cx="6656387" cy="4608513"/>
          </a:xfr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68263"/>
            <a:ext cx="6592887" cy="456565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662534" y="4819325"/>
            <a:ext cx="5832648" cy="446698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/>
          <a:lstStyle/>
          <a:p>
            <a:fld id="{2657548D-FD21-4952-A5E4-0C4E96AF9930}" type="slidenum">
              <a:rPr lang="pl-PL" smtClean="0"/>
              <a:pPr/>
              <a:t>10</a:t>
            </a:fld>
            <a:endParaRPr lang="pl-P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9688" y="139700"/>
            <a:ext cx="6656387" cy="4608513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9688" y="139700"/>
            <a:ext cx="6656387" cy="4608513"/>
          </a:xfr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9688" y="139700"/>
            <a:ext cx="6656387" cy="4608513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42968" y="2130436"/>
            <a:ext cx="8420099" cy="1470025"/>
          </a:xfrm>
          <a:prstGeom prst="rect">
            <a:avLst/>
          </a:prstGeom>
        </p:spPr>
        <p:txBody>
          <a:bodyPr lIns="95268" tIns="47631" rIns="95268" bIns="47631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85907" y="3886216"/>
            <a:ext cx="6934200" cy="1752600"/>
          </a:xfrm>
          <a:prstGeom prst="rect">
            <a:avLst/>
          </a:prstGeom>
        </p:spPr>
        <p:txBody>
          <a:bodyPr lIns="95268" tIns="47631" rIns="95268" bIns="4763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6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2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1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7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4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10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" y="5"/>
            <a:ext cx="7438155" cy="960155"/>
          </a:xfrm>
          <a:prstGeom prst="rect">
            <a:avLst/>
          </a:prstGeom>
        </p:spPr>
        <p:txBody>
          <a:bodyPr lIns="102694" tIns="102694" rIns="102694" bIns="102694" anchor="ctr"/>
          <a:lstStyle>
            <a:lvl1pPr>
              <a:defRPr sz="3000" b="1">
                <a:solidFill>
                  <a:srgbClr val="0567A0"/>
                </a:solidFill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6" y="5"/>
            <a:ext cx="7438155" cy="960155"/>
          </a:xfrm>
          <a:prstGeom prst="rect">
            <a:avLst/>
          </a:prstGeom>
        </p:spPr>
        <p:txBody>
          <a:bodyPr lIns="102694" tIns="102694" rIns="102694" bIns="102694" anchor="ctr"/>
          <a:lstStyle>
            <a:lvl1pPr>
              <a:defRPr sz="3000"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7"/>
            <a:ext cx="2311400" cy="476250"/>
          </a:xfrm>
          <a:prstGeom prst="rect">
            <a:avLst/>
          </a:prstGeom>
          <a:ln/>
        </p:spPr>
        <p:txBody>
          <a:bodyPr lIns="91421" tIns="45710" rIns="91421" bIns="4571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2" y="6245227"/>
            <a:ext cx="3136900" cy="476250"/>
          </a:xfrm>
          <a:prstGeom prst="rect">
            <a:avLst/>
          </a:prstGeom>
          <a:ln/>
        </p:spPr>
        <p:txBody>
          <a:bodyPr lIns="91421" tIns="45710" rIns="91421" bIns="4571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7"/>
            <a:ext cx="2311400" cy="476250"/>
          </a:xfrm>
          <a:prstGeom prst="rect">
            <a:avLst/>
          </a:prstGeom>
          <a:ln/>
        </p:spPr>
        <p:txBody>
          <a:bodyPr lIns="91421" tIns="45710" rIns="91421" bIns="45710"/>
          <a:lstStyle>
            <a:lvl1pPr>
              <a:defRPr/>
            </a:lvl1pPr>
          </a:lstStyle>
          <a:p>
            <a:pPr>
              <a:defRPr/>
            </a:pPr>
            <a:fld id="{C110D946-ACA1-491F-BC74-D393F44BDF2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e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quarter" idx="13" hasCustomPrompt="1"/>
          </p:nvPr>
        </p:nvSpPr>
        <p:spPr>
          <a:xfrm>
            <a:off x="3080793" y="0"/>
            <a:ext cx="7098788" cy="1052736"/>
          </a:xfrm>
          <a:prstGeom prst="rect">
            <a:avLst/>
          </a:prstGeom>
        </p:spPr>
        <p:txBody>
          <a:bodyPr lIns="95784" tIns="47892" rIns="95784" bIns="47892" anchor="ctr"/>
          <a:lstStyle>
            <a:lvl1pPr algn="l">
              <a:buNone/>
              <a:defRPr sz="2900" baseline="0">
                <a:solidFill>
                  <a:schemeClr val="bg1"/>
                </a:solidFill>
              </a:defRPr>
            </a:lvl1pPr>
            <a:lvl2pPr>
              <a:defRPr sz="2500">
                <a:solidFill>
                  <a:schemeClr val="bg1"/>
                </a:solidFill>
              </a:defRPr>
            </a:lvl2pPr>
            <a:lvl3pPr>
              <a:defRPr sz="2500">
                <a:solidFill>
                  <a:schemeClr val="bg1"/>
                </a:solidFill>
              </a:defRPr>
            </a:lvl3pPr>
            <a:lvl4pPr>
              <a:defRPr sz="2500">
                <a:solidFill>
                  <a:schemeClr val="bg1"/>
                </a:solidFill>
              </a:defRPr>
            </a:lvl4pPr>
            <a:lvl5pP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 smtClean="0"/>
              <a:t>Kliknij, aby wstawić tytuł</a:t>
            </a:r>
            <a:endParaRPr lang="pl-PL" dirty="0"/>
          </a:p>
        </p:txBody>
      </p:sp>
      <p:sp>
        <p:nvSpPr>
          <p:cNvPr id="9" name="Symbol zastępczy numeru slajdu 1"/>
          <p:cNvSpPr>
            <a:spLocks noGrp="1"/>
          </p:cNvSpPr>
          <p:nvPr userDrawn="1">
            <p:ph type="sldNum" sz="quarter" idx="4"/>
          </p:nvPr>
        </p:nvSpPr>
        <p:spPr>
          <a:xfrm>
            <a:off x="7681318" y="6428677"/>
            <a:ext cx="2141202" cy="331165"/>
          </a:xfrm>
          <a:prstGeom prst="rect">
            <a:avLst/>
          </a:prstGeom>
        </p:spPr>
        <p:txBody>
          <a:bodyPr lIns="83969" tIns="41985" rIns="83969" bIns="41985"/>
          <a:lstStyle>
            <a:lvl1pPr algn="r">
              <a:defRPr sz="1500"/>
            </a:lvl1pPr>
          </a:lstStyle>
          <a:p>
            <a:pPr>
              <a:defRPr/>
            </a:pPr>
            <a:fld id="{46EA224E-E631-4097-9101-15CB979EA84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1419225"/>
            <a:ext cx="8915400" cy="42703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3A7A"/>
                </a:solidFill>
                <a:latin typeface="Calibri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507339" y="2133600"/>
            <a:ext cx="8915400" cy="4021138"/>
          </a:xfrm>
          <a:prstGeom prst="rect">
            <a:avLst/>
          </a:prstGeom>
        </p:spPr>
        <p:txBody>
          <a:bodyPr/>
          <a:lstStyle/>
          <a:p>
            <a:pPr lvl="0"/>
            <a:endParaRPr lang="pl-PL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/>
        </p:nvCxnSpPr>
        <p:spPr>
          <a:xfrm>
            <a:off x="0" y="996619"/>
            <a:ext cx="9906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9163963" y="6538930"/>
            <a:ext cx="759353" cy="265469"/>
          </a:xfrm>
          <a:prstGeom prst="rect">
            <a:avLst/>
          </a:prstGeom>
          <a:noFill/>
        </p:spPr>
        <p:txBody>
          <a:bodyPr wrap="square" lIns="95268" tIns="47631" rIns="95268" bIns="47631" rtlCol="0">
            <a:spAutoFit/>
          </a:bodyPr>
          <a:lstStyle/>
          <a:p>
            <a:pPr algn="ctr"/>
            <a:r>
              <a:rPr lang="pl-PL" sz="11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fld id="{1267CC6B-ECDB-4EF0-8230-E43BF84BBE0F}" type="slidenum">
              <a:rPr lang="pl-PL" sz="1100" smtClean="0">
                <a:solidFill>
                  <a:schemeClr val="accent1">
                    <a:lumMod val="75000"/>
                  </a:schemeClr>
                </a:solidFill>
              </a:rPr>
              <a:pPr algn="ctr"/>
              <a:t>‹#›</a:t>
            </a:fld>
            <a:r>
              <a:rPr lang="pl-PL" sz="1100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endParaRPr lang="pl-PL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3" descr="W:\Logotypy GPW\logo GPW_2011\wersja polska\wersje monochromatyczne\logo_pl_granatowe.jpg"/>
          <p:cNvPicPr>
            <a:picLocks noChangeAspect="1" noChangeArrowheads="1"/>
          </p:cNvPicPr>
          <p:nvPr userDrawn="1"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5252" y="68642"/>
            <a:ext cx="2070733" cy="64914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7" r:id="rId4"/>
    <p:sldLayoutId id="2147483659" r:id="rId5"/>
    <p:sldLayoutId id="2147483660" r:id="rId6"/>
  </p:sldLayoutIdLst>
  <p:transition>
    <p:zoom/>
  </p:transition>
  <p:hf hdr="0" ftr="0" dt="0"/>
  <p:txStyles>
    <p:titleStyle>
      <a:lvl1pPr algn="ctr" defTabSz="952664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250" indent="-357250" algn="l" defTabSz="952664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4039" indent="-297708" algn="l" defTabSz="952664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0828" indent="-238166" algn="l" defTabSz="95266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67162" indent="-238166" algn="l" defTabSz="95266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3495" indent="-238166" algn="l" defTabSz="952664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9826" indent="-238166" algn="l" defTabSz="95266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6156" indent="-238166" algn="l" defTabSz="95266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72489" indent="-238166" algn="l" defTabSz="95266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48822" indent="-238166" algn="l" defTabSz="95266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526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6333" algn="l" defTabSz="9526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2664" algn="l" defTabSz="9526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996" algn="l" defTabSz="9526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5326" algn="l" defTabSz="9526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81661" algn="l" defTabSz="9526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988" algn="l" defTabSz="9526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34325" algn="l" defTabSz="9526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10655" algn="l" defTabSz="9526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.kwiatkowski@gpw.pl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1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hyperlink" Target="http://www.corp-gov.pl/" TargetMode="External"/><Relationship Id="rId4" Type="http://schemas.openxmlformats.org/officeDocument/2006/relationships/hyperlink" Target="http://www.newconnect.pl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Documents and Settings\Grzegorz.Urazinski.GPW\Pulpit\untitl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"/>
            <a:ext cx="9906000" cy="7009995"/>
          </a:xfrm>
          <a:prstGeom prst="rect">
            <a:avLst/>
          </a:prstGeom>
          <a:noFill/>
        </p:spPr>
      </p:pic>
      <p:sp>
        <p:nvSpPr>
          <p:cNvPr id="15" name="Title 3"/>
          <p:cNvSpPr>
            <a:spLocks noGrp="1"/>
          </p:cNvSpPr>
          <p:nvPr>
            <p:ph type="ctrTitle"/>
          </p:nvPr>
        </p:nvSpPr>
        <p:spPr bwMode="gray">
          <a:xfrm>
            <a:off x="4538812" y="4997974"/>
            <a:ext cx="5367193" cy="1959418"/>
          </a:xfrm>
          <a:ln>
            <a:miter lim="800000"/>
            <a:headEnd/>
            <a:tailEnd/>
          </a:ln>
        </p:spPr>
        <p:txBody>
          <a:bodyPr vert="horz" wrap="square" lIns="95268" tIns="47631" rIns="95268" bIns="47631" numCol="1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14"/>
              </a:spcAft>
              <a:defRPr/>
            </a:pPr>
            <a:r>
              <a:rPr lang="pl-PL" sz="2800" b="1" cap="small" dirty="0" smtClean="0">
                <a:solidFill>
                  <a:schemeClr val="bg1"/>
                </a:solidFill>
              </a:rPr>
              <a:t>Pozyskanie kapitału poprzez rynek giełdowy - kiedy, jak i z kim</a:t>
            </a:r>
            <a:r>
              <a:rPr lang="pl-PL" sz="1200" kern="2000" cap="small" spc="52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br>
              <a:rPr lang="pl-PL" sz="1200" kern="2000" cap="small" spc="52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pl-PL" sz="2000" kern="2000" cap="small" spc="52" dirty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pl-PL" sz="2000" kern="2000" cap="small" spc="52" dirty="0">
                <a:solidFill>
                  <a:schemeClr val="bg1"/>
                </a:solidFill>
                <a:latin typeface="Verdana" pitchFamily="34" charset="0"/>
                <a:cs typeface="Times New Roman" pitchFamily="18" charset="0"/>
              </a:rPr>
            </a:br>
            <a:r>
              <a:rPr lang="pl-PL" sz="2000" kern="2000" cap="small" spc="52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cs typeface="Times New Roman" pitchFamily="18" charset="0"/>
              </a:rPr>
              <a:t>Pażdziernik</a:t>
            </a:r>
            <a:r>
              <a:rPr lang="pl-PL" sz="2000" kern="2000" cap="small" spc="52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pl-PL" sz="2000" kern="2000" cap="small" spc="52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Verdana" pitchFamily="34" charset="0"/>
                <a:cs typeface="Times New Roman" pitchFamily="18" charset="0"/>
              </a:rPr>
              <a:t>2014 </a:t>
            </a:r>
            <a:endParaRPr lang="en-GB" sz="2000" kern="2000" cap="small" spc="52" dirty="0">
              <a:solidFill>
                <a:schemeClr val="accent1">
                  <a:lumMod val="20000"/>
                  <a:lumOff val="80000"/>
                </a:schemeClr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6"/>
            <a:ext cx="9906000" cy="24578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Obraz 5" descr="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4489" y="4797154"/>
            <a:ext cx="3600400" cy="1140847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zaokrąglony 25"/>
          <p:cNvSpPr/>
          <p:nvPr/>
        </p:nvSpPr>
        <p:spPr>
          <a:xfrm>
            <a:off x="8049344" y="2852936"/>
            <a:ext cx="1656184" cy="115212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/>
            <a:r>
              <a:rPr lang="pl-PL" sz="2000" b="1" dirty="0" smtClean="0"/>
              <a:t>ZA ILE?</a:t>
            </a:r>
            <a:endParaRPr lang="pl-PL" sz="1200" b="1" dirty="0" smtClean="0"/>
          </a:p>
          <a:p>
            <a:pPr algn="ctr"/>
            <a:r>
              <a:rPr lang="pl-PL" sz="1400" dirty="0" smtClean="0"/>
              <a:t> Racjonalna wycena</a:t>
            </a:r>
            <a:endParaRPr lang="pl-PL" sz="1400" dirty="0"/>
          </a:p>
        </p:txBody>
      </p:sp>
      <p:sp>
        <p:nvSpPr>
          <p:cNvPr id="22" name="Prostokąt 21"/>
          <p:cNvSpPr/>
          <p:nvPr/>
        </p:nvSpPr>
        <p:spPr>
          <a:xfrm>
            <a:off x="254382" y="5013176"/>
            <a:ext cx="9405510" cy="1779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416497" y="0"/>
            <a:ext cx="7488832" cy="1052736"/>
          </a:xfrm>
        </p:spPr>
        <p:txBody>
          <a:bodyPr/>
          <a:lstStyle/>
          <a:p>
            <a:r>
              <a:rPr lang="pl-PL" sz="3000" b="1" dirty="0" smtClean="0">
                <a:solidFill>
                  <a:schemeClr val="accent1">
                    <a:lumMod val="75000"/>
                  </a:schemeClr>
                </a:solidFill>
              </a:rPr>
              <a:t>Pozyskanie kapitału - dylematy przedsiębiorcy </a:t>
            </a:r>
            <a:endParaRPr lang="pl-PL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Symbol zastępczy numeru slajdu 2"/>
          <p:cNvSpPr>
            <a:spLocks noGrp="1"/>
          </p:cNvSpPr>
          <p:nvPr>
            <p:ph type="sldNum" sz="quarter" idx="4"/>
          </p:nvPr>
        </p:nvSpPr>
        <p:spPr>
          <a:xfrm>
            <a:off x="7754641" y="6433289"/>
            <a:ext cx="1991016" cy="331165"/>
          </a:xfrm>
        </p:spPr>
        <p:txBody>
          <a:bodyPr lIns="95784" tIns="47892" rIns="95784" bIns="47892"/>
          <a:lstStyle/>
          <a:p>
            <a:pPr>
              <a:defRPr/>
            </a:pPr>
            <a:fld id="{46EA224E-E631-4097-9101-15CB979EA84A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50538" y="2969443"/>
            <a:ext cx="5930654" cy="435257"/>
          </a:xfrm>
          <a:prstGeom prst="rect">
            <a:avLst/>
          </a:prstGeom>
          <a:solidFill>
            <a:schemeClr val="tx2"/>
          </a:solidFill>
        </p:spPr>
        <p:txBody>
          <a:bodyPr wrap="square" lIns="95767" tIns="47884" rIns="95767" bIns="47884" numCol="1" rtlCol="0" anchor="ctr">
            <a:spAutoFit/>
          </a:bodyPr>
          <a:lstStyle/>
          <a:p>
            <a:pPr algn="ctr"/>
            <a:r>
              <a:rPr lang="pl-PL" sz="2200" dirty="0" smtClean="0">
                <a:solidFill>
                  <a:schemeClr val="bg1"/>
                </a:solidFill>
              </a:rPr>
              <a:t>Sytuacja i </a:t>
            </a:r>
            <a:r>
              <a:rPr lang="pl-PL" sz="2100" dirty="0" smtClean="0">
                <a:solidFill>
                  <a:schemeClr val="bg1"/>
                </a:solidFill>
              </a:rPr>
              <a:t>pozycja</a:t>
            </a:r>
            <a:r>
              <a:rPr lang="pl-PL" sz="2200" dirty="0" smtClean="0">
                <a:solidFill>
                  <a:schemeClr val="bg1"/>
                </a:solidFill>
              </a:rPr>
              <a:t> emitenta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750538" y="1273749"/>
            <a:ext cx="5930654" cy="457174"/>
          </a:xfrm>
          <a:prstGeom prst="rect">
            <a:avLst/>
          </a:prstGeom>
          <a:solidFill>
            <a:schemeClr val="tx2"/>
          </a:solidFill>
        </p:spPr>
        <p:txBody>
          <a:bodyPr wrap="square" lIns="95767" tIns="47884" rIns="95767" bIns="47884" rtlCol="0" anchor="ctr">
            <a:noAutofit/>
          </a:bodyPr>
          <a:lstStyle/>
          <a:p>
            <a:pPr algn="ctr"/>
            <a:r>
              <a:rPr lang="pl-PL" sz="2200" dirty="0" smtClean="0">
                <a:solidFill>
                  <a:schemeClr val="bg1"/>
                </a:solidFill>
              </a:rPr>
              <a:t>Cele strategiczne Spółki - Cele inwestycyjne </a:t>
            </a:r>
            <a:endParaRPr lang="pl-PL" sz="2200" dirty="0">
              <a:solidFill>
                <a:schemeClr val="bg1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750538" y="4621792"/>
            <a:ext cx="4402579" cy="374663"/>
          </a:xfrm>
          <a:prstGeom prst="rect">
            <a:avLst/>
          </a:prstGeom>
          <a:solidFill>
            <a:schemeClr val="tx2"/>
          </a:solidFill>
        </p:spPr>
        <p:txBody>
          <a:bodyPr wrap="square" lIns="95767" tIns="47884" rIns="95767" bIns="47884" rtlCol="0" anchor="ctr">
            <a:spAutoFit/>
          </a:bodyPr>
          <a:lstStyle/>
          <a:p>
            <a:r>
              <a:rPr lang="pl-PL" sz="1800" dirty="0" smtClean="0">
                <a:solidFill>
                  <a:schemeClr val="bg1"/>
                </a:solidFill>
              </a:rPr>
              <a:t>Dostępne formy pozyskania kapitału </a:t>
            </a:r>
            <a:endParaRPr lang="pl-PL" sz="1800" dirty="0">
              <a:solidFill>
                <a:schemeClr val="bg1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750538" y="3861503"/>
            <a:ext cx="5930654" cy="416535"/>
          </a:xfrm>
          <a:prstGeom prst="rect">
            <a:avLst/>
          </a:prstGeom>
          <a:solidFill>
            <a:schemeClr val="tx2"/>
          </a:solidFill>
        </p:spPr>
        <p:txBody>
          <a:bodyPr wrap="square" lIns="95767" tIns="47884" rIns="95767" bIns="47884" rtlCol="0" anchor="ctr" anchorCtr="0">
            <a:spAutoFit/>
          </a:bodyPr>
          <a:lstStyle/>
          <a:p>
            <a:pPr algn="ctr"/>
            <a:r>
              <a:rPr lang="pl-PL" sz="2100" dirty="0" smtClean="0">
                <a:solidFill>
                  <a:schemeClr val="bg1"/>
                </a:solidFill>
              </a:rPr>
              <a:t>Sytuacja rynkowa</a:t>
            </a:r>
            <a:endParaRPr lang="pl-PL" sz="2100" dirty="0">
              <a:solidFill>
                <a:schemeClr val="bg1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750538" y="2122787"/>
            <a:ext cx="5930654" cy="457174"/>
          </a:xfrm>
          <a:prstGeom prst="rect">
            <a:avLst/>
          </a:prstGeom>
          <a:solidFill>
            <a:schemeClr val="tx2"/>
          </a:solidFill>
        </p:spPr>
        <p:txBody>
          <a:bodyPr wrap="square" lIns="95767" tIns="47884" rIns="95767" bIns="47884" rtlCol="0" anchor="ctr">
            <a:noAutofit/>
          </a:bodyPr>
          <a:lstStyle/>
          <a:p>
            <a:pPr algn="ctr"/>
            <a:r>
              <a:rPr lang="pl-PL" sz="2100" dirty="0" smtClean="0">
                <a:solidFill>
                  <a:schemeClr val="bg1"/>
                </a:solidFill>
              </a:rPr>
              <a:t>Horyzont</a:t>
            </a:r>
            <a:r>
              <a:rPr lang="pl-PL" sz="2200" dirty="0" smtClean="0">
                <a:solidFill>
                  <a:schemeClr val="bg1"/>
                </a:solidFill>
              </a:rPr>
              <a:t> czasowy </a:t>
            </a:r>
            <a:endParaRPr lang="pl-PL" sz="2200" dirty="0">
              <a:solidFill>
                <a:schemeClr val="bg1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717626" y="5558599"/>
            <a:ext cx="8704659" cy="588830"/>
          </a:xfrm>
          <a:prstGeom prst="rect">
            <a:avLst/>
          </a:prstGeom>
          <a:solidFill>
            <a:srgbClr val="F0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rtlCol="0" anchor="ctr"/>
          <a:lstStyle/>
          <a:p>
            <a:pPr marL="241953" indent="-241953">
              <a:spcAft>
                <a:spcPts val="551"/>
              </a:spcAft>
              <a:buFont typeface="Wingdings" pitchFamily="2" charset="2"/>
              <a:buChar char="v"/>
            </a:pPr>
            <a:r>
              <a:rPr lang="pl-PL" sz="1400" dirty="0" smtClean="0">
                <a:solidFill>
                  <a:schemeClr val="tx1"/>
                </a:solidFill>
              </a:rPr>
              <a:t>Emisja obligacji -&gt; instrument </a:t>
            </a:r>
            <a:r>
              <a:rPr lang="pl-PL" sz="1400" b="1" dirty="0" smtClean="0">
                <a:solidFill>
                  <a:schemeClr val="tx1"/>
                </a:solidFill>
              </a:rPr>
              <a:t>dłużny</a:t>
            </a:r>
            <a:r>
              <a:rPr lang="pl-PL" sz="1400" dirty="0" smtClean="0">
                <a:solidFill>
                  <a:schemeClr val="tx1"/>
                </a:solidFill>
              </a:rPr>
              <a:t>, pozyskanie kapitału bez konieczności dzielenia się zyskami firmy z obligatariuszami (z wyjątkiem wypłacanych odsetek od obligacji), warunki określa emitent 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717626" y="5089534"/>
            <a:ext cx="8707827" cy="527590"/>
          </a:xfrm>
          <a:prstGeom prst="rect">
            <a:avLst/>
          </a:prstGeom>
          <a:solidFill>
            <a:srgbClr val="F0ECF4"/>
          </a:solidFill>
        </p:spPr>
        <p:txBody>
          <a:bodyPr wrap="square" lIns="95767" tIns="47884" rIns="95767" bIns="47884" rtlCol="0">
            <a:spAutoFit/>
          </a:bodyPr>
          <a:lstStyle/>
          <a:p>
            <a:pPr marL="241953" indent="-241953">
              <a:spcAft>
                <a:spcPts val="551"/>
              </a:spcAft>
              <a:buFont typeface="Wingdings" pitchFamily="2" charset="2"/>
              <a:buChar char="v"/>
            </a:pPr>
            <a:r>
              <a:rPr lang="pl-PL" sz="1400" dirty="0" smtClean="0"/>
              <a:t>Emisja akcji -&gt; instrument </a:t>
            </a:r>
            <a:r>
              <a:rPr lang="pl-PL" sz="1400" b="1" dirty="0" smtClean="0"/>
              <a:t>udziałowy</a:t>
            </a:r>
            <a:r>
              <a:rPr lang="pl-PL" sz="1400" dirty="0" smtClean="0"/>
              <a:t>, </a:t>
            </a:r>
            <a:r>
              <a:rPr lang="pl-PL" sz="1400" dirty="0" smtClean="0">
                <a:latin typeface="+mj-lt"/>
              </a:rPr>
              <a:t>pozyskanie kapitału bezzwrotnego, bez kosztów odsetek, bez wymaganych zabezpieczeń, oczekiwane dywidendy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717626" y="6061439"/>
            <a:ext cx="8704659" cy="515677"/>
          </a:xfrm>
          <a:prstGeom prst="rect">
            <a:avLst/>
          </a:prstGeom>
          <a:solidFill>
            <a:srgbClr val="F0ECF4"/>
          </a:solidFill>
        </p:spPr>
        <p:txBody>
          <a:bodyPr wrap="square" lIns="83969" tIns="41985" rIns="83969" bIns="41985">
            <a:spAutoFit/>
          </a:bodyPr>
          <a:lstStyle/>
          <a:p>
            <a:pPr marL="241953" indent="-241953">
              <a:spcAft>
                <a:spcPts val="551"/>
              </a:spcAft>
              <a:buFont typeface="Wingdings" pitchFamily="2" charset="2"/>
              <a:buChar char="v"/>
            </a:pPr>
            <a:r>
              <a:rPr lang="pl-PL" sz="1400" dirty="0" smtClean="0"/>
              <a:t>Kredyt (leasing, </a:t>
            </a:r>
            <a:r>
              <a:rPr lang="pl-PL" sz="1400" dirty="0" err="1" smtClean="0"/>
              <a:t>faktoring</a:t>
            </a:r>
            <a:r>
              <a:rPr lang="pl-PL" sz="1400" dirty="0" smtClean="0"/>
              <a:t>)  -&gt;  ograniczenia w możliwości uzyskania, wymagane zabezpieczenia, warunki  określa </a:t>
            </a:r>
            <a:r>
              <a:rPr lang="pl-PL" sz="1400" dirty="0" err="1" smtClean="0"/>
              <a:t>bank</a:t>
            </a:r>
            <a:r>
              <a:rPr lang="pl-PL" sz="1400" dirty="0" smtClean="0"/>
              <a:t>.</a:t>
            </a:r>
          </a:p>
        </p:txBody>
      </p:sp>
      <p:sp>
        <p:nvSpPr>
          <p:cNvPr id="20" name="Strzałka zakrzywiona w prawo 19"/>
          <p:cNvSpPr/>
          <p:nvPr/>
        </p:nvSpPr>
        <p:spPr>
          <a:xfrm>
            <a:off x="216892" y="1404370"/>
            <a:ext cx="533646" cy="8490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3" name="Strzałka zakrzywiona w prawo 22"/>
          <p:cNvSpPr/>
          <p:nvPr/>
        </p:nvSpPr>
        <p:spPr>
          <a:xfrm>
            <a:off x="216892" y="2318719"/>
            <a:ext cx="533646" cy="8490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8" name="Strzałka zakrzywiona w prawo 27"/>
          <p:cNvSpPr/>
          <p:nvPr/>
        </p:nvSpPr>
        <p:spPr>
          <a:xfrm>
            <a:off x="216892" y="3167757"/>
            <a:ext cx="533646" cy="91434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0" name="Strzałka zakrzywiona w prawo 29"/>
          <p:cNvSpPr/>
          <p:nvPr/>
        </p:nvSpPr>
        <p:spPr>
          <a:xfrm>
            <a:off x="216892" y="4082106"/>
            <a:ext cx="533646" cy="91434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4" name="Prostokąt zaokrąglony 23"/>
          <p:cNvSpPr/>
          <p:nvPr/>
        </p:nvSpPr>
        <p:spPr>
          <a:xfrm>
            <a:off x="7977336" y="1052736"/>
            <a:ext cx="1789996" cy="1224136"/>
          </a:xfrm>
          <a:prstGeom prst="round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/>
            <a:r>
              <a:rPr lang="pl-PL" sz="2400" b="1" dirty="0" smtClean="0"/>
              <a:t>CZY? </a:t>
            </a:r>
          </a:p>
          <a:p>
            <a:pPr algn="ctr"/>
            <a:r>
              <a:rPr lang="pl-PL" sz="1400" dirty="0" smtClean="0"/>
              <a:t>„Być albo nie być…” </a:t>
            </a:r>
            <a:br>
              <a:rPr lang="pl-PL" sz="1400" dirty="0" smtClean="0"/>
            </a:br>
            <a:r>
              <a:rPr lang="pl-PL" sz="1400" dirty="0" smtClean="0"/>
              <a:t>... spółką publiczną </a:t>
            </a:r>
            <a:endParaRPr lang="pl-PL" sz="1400" dirty="0"/>
          </a:p>
        </p:txBody>
      </p:sp>
      <p:sp>
        <p:nvSpPr>
          <p:cNvPr id="25" name="Prostokąt zaokrąglony 24"/>
          <p:cNvSpPr/>
          <p:nvPr/>
        </p:nvSpPr>
        <p:spPr>
          <a:xfrm>
            <a:off x="6609184" y="2132856"/>
            <a:ext cx="1750038" cy="1152128"/>
          </a:xfrm>
          <a:prstGeom prst="roundRect">
            <a:avLst/>
          </a:prstGeom>
          <a:solidFill>
            <a:srgbClr val="4F81BD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/>
            <a:r>
              <a:rPr lang="pl-PL" sz="2000" b="1" dirty="0" smtClean="0"/>
              <a:t>KIEDY ?</a:t>
            </a:r>
          </a:p>
          <a:p>
            <a:pPr algn="ctr"/>
            <a:r>
              <a:rPr lang="pl-PL" sz="1400" dirty="0" smtClean="0"/>
              <a:t>Właściwy czas, właściwe miejsce </a:t>
            </a:r>
            <a:endParaRPr lang="pl-PL" sz="1400" dirty="0"/>
          </a:p>
        </p:txBody>
      </p:sp>
      <p:sp>
        <p:nvSpPr>
          <p:cNvPr id="27" name="Prostokąt zaokrąglony 26"/>
          <p:cNvSpPr/>
          <p:nvPr/>
        </p:nvSpPr>
        <p:spPr>
          <a:xfrm>
            <a:off x="6681192" y="3645024"/>
            <a:ext cx="1640632" cy="122413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/>
            <a:r>
              <a:rPr lang="pl-PL" sz="2000" b="1" dirty="0" smtClean="0"/>
              <a:t>Z KIM? </a:t>
            </a:r>
          </a:p>
          <a:p>
            <a:pPr algn="ctr"/>
            <a:r>
              <a:rPr lang="pl-PL" sz="1400" dirty="0" smtClean="0"/>
              <a:t>Wybór doradców </a:t>
            </a:r>
            <a:endParaRPr lang="pl-PL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776537" y="5"/>
            <a:ext cx="6661633" cy="960155"/>
          </a:xfrm>
        </p:spPr>
        <p:txBody>
          <a:bodyPr/>
          <a:lstStyle/>
          <a:p>
            <a:pPr algn="l"/>
            <a:r>
              <a:rPr lang="pl-PL" dirty="0" smtClean="0"/>
              <a:t>Emisja akcji, czy obligacji?</a:t>
            </a:r>
            <a:endParaRPr lang="pl-PL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920552" y="1124892"/>
          <a:ext cx="777686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Prostokąt zaokrąglony 13"/>
          <p:cNvSpPr/>
          <p:nvPr/>
        </p:nvSpPr>
        <p:spPr>
          <a:xfrm>
            <a:off x="1928815" y="6381005"/>
            <a:ext cx="6048375" cy="360363"/>
          </a:xfrm>
          <a:prstGeom prst="roundRect">
            <a:avLst/>
          </a:prstGeom>
          <a:solidFill>
            <a:srgbClr val="336699"/>
          </a:solidFill>
          <a:ln>
            <a:solidFill>
              <a:srgbClr val="33669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1" tIns="45710" rIns="91421" bIns="45710" anchor="ctr"/>
          <a:lstStyle/>
          <a:p>
            <a:pPr algn="ctr">
              <a:lnSpc>
                <a:spcPct val="76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pl-PL" sz="1400" i="1" dirty="0"/>
              <a:t>Banki oceniają historię spółki, inwestorzy kupują jej przyszłość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Rynek regulowany, czy alternatywny?</a:t>
            </a:r>
            <a:endParaRPr lang="pl-PL" dirty="0"/>
          </a:p>
        </p:txBody>
      </p:sp>
      <p:pic>
        <p:nvPicPr>
          <p:cNvPr id="13" name="Picture 2" descr="C:\Users\dorota\logo CATALYST PL.gif"/>
          <p:cNvPicPr>
            <a:picLocks noChangeAspect="1" noChangeArrowheads="1"/>
          </p:cNvPicPr>
          <p:nvPr/>
        </p:nvPicPr>
        <p:blipFill>
          <a:blip r:embed="rId3" cstate="print"/>
          <a:srcRect l="19653"/>
          <a:stretch>
            <a:fillRect/>
          </a:stretch>
        </p:blipFill>
        <p:spPr bwMode="auto">
          <a:xfrm>
            <a:off x="7690014" y="5583890"/>
            <a:ext cx="12839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orota\logo CATALYST PL.gif"/>
          <p:cNvPicPr>
            <a:picLocks noChangeAspect="1" noChangeArrowheads="1"/>
          </p:cNvPicPr>
          <p:nvPr/>
        </p:nvPicPr>
        <p:blipFill>
          <a:blip r:embed="rId3" cstate="print"/>
          <a:srcRect l="19653"/>
          <a:stretch>
            <a:fillRect/>
          </a:stretch>
        </p:blipFill>
        <p:spPr bwMode="auto">
          <a:xfrm>
            <a:off x="2144688" y="5589240"/>
            <a:ext cx="1512168" cy="118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Nowy rynek"/>
          <p:cNvPicPr>
            <a:picLocks noChangeAspect="1" noChangeArrowheads="1"/>
          </p:cNvPicPr>
          <p:nvPr/>
        </p:nvPicPr>
        <p:blipFill>
          <a:blip r:embed="rId4" cstate="print"/>
          <a:srcRect t="10139" r="67" b="10489"/>
          <a:stretch>
            <a:fillRect/>
          </a:stretch>
        </p:blipFill>
        <p:spPr bwMode="auto">
          <a:xfrm>
            <a:off x="5961822" y="5439876"/>
            <a:ext cx="17272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33108" y="1983217"/>
            <a:ext cx="4464050" cy="415478"/>
          </a:xfrm>
          <a:prstGeom prst="rect">
            <a:avLst/>
          </a:prstGeom>
          <a:solidFill>
            <a:schemeClr val="accent1">
              <a:alpha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1" tIns="45710" rIns="91421" bIns="45710">
            <a:spAutoFit/>
          </a:bodyPr>
          <a:lstStyle/>
          <a:p>
            <a:pPr algn="ctr" defTabSz="449169">
              <a:defRPr/>
            </a:pPr>
            <a:r>
              <a:rPr lang="pl-PL" sz="2000" dirty="0">
                <a:solidFill>
                  <a:schemeClr val="bg1"/>
                </a:solidFill>
              </a:rPr>
              <a:t>OFERTA </a:t>
            </a:r>
            <a:r>
              <a:rPr lang="pl-PL" sz="2000" dirty="0" smtClean="0">
                <a:solidFill>
                  <a:schemeClr val="bg1"/>
                </a:solidFill>
              </a:rPr>
              <a:t>PUBLICZNA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33109" y="2542753"/>
            <a:ext cx="2232025" cy="880331"/>
          </a:xfrm>
          <a:prstGeom prst="rect">
            <a:avLst/>
          </a:prstGeom>
          <a:solidFill>
            <a:schemeClr val="accent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lIns="91421" tIns="45710" rIns="91421" bIns="45710" anchor="ctr"/>
          <a:lstStyle/>
          <a:p>
            <a:pPr algn="ctr" defTabSz="449169"/>
            <a:r>
              <a:rPr lang="pl-PL" b="0" dirty="0">
                <a:solidFill>
                  <a:schemeClr val="bg1"/>
                </a:solidFill>
              </a:rPr>
              <a:t>PROSPEKT EMISYJNY</a:t>
            </a:r>
            <a:r>
              <a:rPr lang="pl-PL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938159" y="2542753"/>
            <a:ext cx="2160587" cy="880331"/>
          </a:xfrm>
          <a:prstGeom prst="rect">
            <a:avLst/>
          </a:prstGeom>
          <a:solidFill>
            <a:schemeClr val="accent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lIns="91421" tIns="45710" rIns="91421" bIns="45710" anchor="ctr"/>
          <a:lstStyle/>
          <a:p>
            <a:pPr algn="ctr" defTabSz="449169"/>
            <a:r>
              <a:rPr lang="pl-PL" b="0" dirty="0">
                <a:solidFill>
                  <a:schemeClr val="bg1"/>
                </a:solidFill>
              </a:rPr>
              <a:t>MEMORANDUM</a:t>
            </a:r>
          </a:p>
          <a:p>
            <a:pPr algn="ctr" defTabSz="449169"/>
            <a:r>
              <a:rPr lang="pl-PL" b="0" dirty="0">
                <a:solidFill>
                  <a:schemeClr val="bg1"/>
                </a:solidFill>
              </a:rPr>
              <a:t>INFORMACYJNE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33108" y="3496107"/>
            <a:ext cx="4464050" cy="396875"/>
          </a:xfrm>
          <a:prstGeom prst="rect">
            <a:avLst/>
          </a:prstGeom>
          <a:solidFill>
            <a:schemeClr val="accent1">
              <a:alpha val="85000"/>
            </a:schemeClr>
          </a:solidFill>
          <a:ln w="9525">
            <a:noFill/>
            <a:miter lim="800000"/>
            <a:headEnd/>
            <a:tailEnd/>
          </a:ln>
        </p:spPr>
        <p:txBody>
          <a:bodyPr lIns="91421" tIns="45710" rIns="91421" bIns="45710">
            <a:spAutoFit/>
          </a:bodyPr>
          <a:lstStyle/>
          <a:p>
            <a:pPr algn="ctr" defTabSz="449169"/>
            <a:r>
              <a:rPr lang="pl-PL" sz="2000" dirty="0">
                <a:solidFill>
                  <a:schemeClr val="bg1"/>
                </a:solidFill>
              </a:rPr>
              <a:t>Ustawa o ofercie publicznej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33107" y="3999343"/>
            <a:ext cx="2231661" cy="53858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1" tIns="45710" rIns="91421" bIns="45710">
            <a:spAutoFit/>
          </a:bodyPr>
          <a:lstStyle/>
          <a:p>
            <a:pPr algn="ctr" defTabSz="449169"/>
            <a:r>
              <a:rPr lang="pl-PL" sz="1400" dirty="0">
                <a:solidFill>
                  <a:schemeClr val="bg1"/>
                </a:solidFill>
              </a:rPr>
              <a:t>Rozporządzenie </a:t>
            </a:r>
          </a:p>
          <a:p>
            <a:pPr algn="ctr" defTabSz="449169"/>
            <a:r>
              <a:rPr lang="pl-PL" sz="1400" dirty="0">
                <a:solidFill>
                  <a:schemeClr val="bg1"/>
                </a:solidFill>
              </a:rPr>
              <a:t>Komisji WE 809/2004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938159" y="3999344"/>
            <a:ext cx="2160587" cy="1384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21" tIns="45710" rIns="91421" bIns="45710">
            <a:spAutoFit/>
          </a:bodyPr>
          <a:lstStyle/>
          <a:p>
            <a:pPr algn="ctr" defTabSz="449169"/>
            <a:r>
              <a:rPr lang="pl-PL" sz="1400" dirty="0">
                <a:solidFill>
                  <a:schemeClr val="bg1"/>
                </a:solidFill>
              </a:rPr>
              <a:t>Rozporządzenie </a:t>
            </a:r>
            <a:br>
              <a:rPr lang="pl-PL" sz="1400" dirty="0">
                <a:solidFill>
                  <a:schemeClr val="bg1"/>
                </a:solidFill>
              </a:rPr>
            </a:br>
            <a:r>
              <a:rPr lang="pl-PL" sz="1400" dirty="0">
                <a:solidFill>
                  <a:schemeClr val="bg1"/>
                </a:solidFill>
              </a:rPr>
              <a:t>z dnia 6 lipca 2007 r. </a:t>
            </a:r>
          </a:p>
          <a:p>
            <a:pPr algn="ctr" defTabSz="449169"/>
            <a:r>
              <a:rPr lang="pl-PL" sz="1400" dirty="0">
                <a:solidFill>
                  <a:schemeClr val="bg1"/>
                </a:solidFill>
              </a:rPr>
              <a:t>w sprawie szczegółowych warunków, jakim powinno odpowiadać memorandum informacyjne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5214882" y="1992095"/>
            <a:ext cx="3826959" cy="415478"/>
          </a:xfrm>
          <a:prstGeom prst="rect">
            <a:avLst/>
          </a:prstGeom>
          <a:solidFill>
            <a:schemeClr val="accent1">
              <a:alpha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1" tIns="45710" rIns="91421" bIns="45710">
            <a:spAutoFit/>
          </a:bodyPr>
          <a:lstStyle/>
          <a:p>
            <a:pPr algn="ctr" defTabSz="449169">
              <a:defRPr/>
            </a:pPr>
            <a:r>
              <a:rPr lang="pl-PL" sz="2000" dirty="0">
                <a:solidFill>
                  <a:schemeClr val="bg1"/>
                </a:solidFill>
              </a:rPr>
              <a:t>OFERTA </a:t>
            </a:r>
            <a:r>
              <a:rPr lang="pl-PL" sz="2000" dirty="0" smtClean="0">
                <a:solidFill>
                  <a:schemeClr val="bg1"/>
                </a:solidFill>
              </a:rPr>
              <a:t>PRYWATNA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241621" y="3999343"/>
            <a:ext cx="3792026" cy="53858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1" tIns="45710" rIns="91421" bIns="45710">
            <a:spAutoFit/>
          </a:bodyPr>
          <a:lstStyle/>
          <a:p>
            <a:pPr algn="ctr" defTabSz="449169"/>
            <a:r>
              <a:rPr lang="pl-PL" sz="1400" dirty="0">
                <a:solidFill>
                  <a:schemeClr val="bg1"/>
                </a:solidFill>
              </a:rPr>
              <a:t>Załącznik Nr 1 do Regulaminu </a:t>
            </a:r>
          </a:p>
          <a:p>
            <a:pPr algn="ctr" defTabSz="449169"/>
            <a:r>
              <a:rPr lang="pl-PL" sz="1400" dirty="0">
                <a:solidFill>
                  <a:schemeClr val="bg1"/>
                </a:solidFill>
              </a:rPr>
              <a:t>Alternatywnego Systemu Obrotu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633230" y="1119394"/>
            <a:ext cx="8424226" cy="41547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1" tIns="45710" rIns="91421" bIns="45710">
            <a:spAutoFit/>
          </a:bodyPr>
          <a:lstStyle/>
          <a:p>
            <a:pPr algn="ctr" defTabSz="449169">
              <a:defRPr/>
            </a:pPr>
            <a:r>
              <a:rPr lang="pl-PL" sz="2000" dirty="0">
                <a:solidFill>
                  <a:schemeClr val="bg1"/>
                </a:solidFill>
              </a:rPr>
              <a:t>OFERTA / DOPUSZCZENIE DO NOTOWAŃ</a:t>
            </a:r>
            <a:r>
              <a:rPr lang="pl-PL" sz="2000" dirty="0">
                <a:solidFill>
                  <a:schemeClr val="accent3"/>
                </a:solidFill>
              </a:rPr>
              <a:t>	</a:t>
            </a:r>
          </a:p>
        </p:txBody>
      </p:sp>
      <p:pic>
        <p:nvPicPr>
          <p:cNvPr id="31" name="Picture 20" descr="logo GPW_R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2031" y="5512234"/>
            <a:ext cx="1223962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6008702" y="2545684"/>
            <a:ext cx="2160587" cy="880331"/>
          </a:xfrm>
          <a:prstGeom prst="rect">
            <a:avLst/>
          </a:prstGeom>
          <a:solidFill>
            <a:schemeClr val="accent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lIns="91421" tIns="45710" rIns="91421" bIns="45710" anchor="ctr"/>
          <a:lstStyle/>
          <a:p>
            <a:pPr algn="ctr" defTabSz="449169"/>
            <a:r>
              <a:rPr lang="pl-PL" b="0" dirty="0" smtClean="0">
                <a:solidFill>
                  <a:schemeClr val="bg1"/>
                </a:solidFill>
              </a:rPr>
              <a:t>DOKUMENT</a:t>
            </a:r>
            <a:endParaRPr lang="pl-PL" b="0" dirty="0">
              <a:solidFill>
                <a:schemeClr val="bg1"/>
              </a:solidFill>
            </a:endParaRPr>
          </a:p>
          <a:p>
            <a:pPr algn="ctr" defTabSz="449169"/>
            <a:r>
              <a:rPr lang="pl-PL" b="0" dirty="0" smtClean="0">
                <a:solidFill>
                  <a:schemeClr val="bg1"/>
                </a:solidFill>
              </a:rPr>
              <a:t>INFORMACYJNY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33" name="Strzałka w dół 32"/>
          <p:cNvSpPr/>
          <p:nvPr/>
        </p:nvSpPr>
        <p:spPr bwMode="auto">
          <a:xfrm>
            <a:off x="2648744" y="1556794"/>
            <a:ext cx="504825" cy="403225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34" name="Strzałka w dół 33"/>
          <p:cNvSpPr/>
          <p:nvPr/>
        </p:nvSpPr>
        <p:spPr bwMode="auto">
          <a:xfrm>
            <a:off x="6825208" y="1556794"/>
            <a:ext cx="504825" cy="403225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35" name="Strzałka w dół 34"/>
          <p:cNvSpPr/>
          <p:nvPr/>
        </p:nvSpPr>
        <p:spPr bwMode="auto">
          <a:xfrm>
            <a:off x="6825208" y="3501010"/>
            <a:ext cx="504825" cy="403225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36" name="Strzałka w dół 35"/>
          <p:cNvSpPr/>
          <p:nvPr/>
        </p:nvSpPr>
        <p:spPr bwMode="auto">
          <a:xfrm>
            <a:off x="1496618" y="4869162"/>
            <a:ext cx="504825" cy="403225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37" name="Strzałka w dół 36"/>
          <p:cNvSpPr/>
          <p:nvPr/>
        </p:nvSpPr>
        <p:spPr bwMode="auto">
          <a:xfrm rot="18000000">
            <a:off x="5313042" y="5589241"/>
            <a:ext cx="504825" cy="403225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anchor="ctr"/>
          <a:lstStyle/>
          <a:p>
            <a:pPr algn="ctr">
              <a:defRPr/>
            </a:pPr>
            <a:endParaRPr lang="pl-PL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632522" y="5"/>
            <a:ext cx="6805649" cy="960155"/>
          </a:xfrm>
        </p:spPr>
        <p:txBody>
          <a:bodyPr/>
          <a:lstStyle/>
          <a:p>
            <a:pPr algn="l"/>
            <a:r>
              <a:rPr lang="pl-PL" dirty="0" smtClean="0"/>
              <a:t>Procedury, czyli jaka oferta? </a:t>
            </a:r>
            <a:endParaRPr lang="pl-PL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920552" y="1124892"/>
          <a:ext cx="777686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144688" y="-713302"/>
            <a:ext cx="10685412" cy="530894"/>
          </a:xfrm>
          <a:prstGeom prst="rect">
            <a:avLst/>
          </a:prstGeom>
        </p:spPr>
        <p:txBody>
          <a:bodyPr wrap="square" lIns="91421" tIns="45710" rIns="91421" bIns="45710">
            <a:spAutoFit/>
          </a:bodyPr>
          <a:lstStyle/>
          <a:p>
            <a:pPr marL="292039" indent="-292039">
              <a:lnSpc>
                <a:spcPct val="150000"/>
              </a:lnSpc>
              <a:spcBef>
                <a:spcPct val="35000"/>
              </a:spcBef>
              <a:spcAft>
                <a:spcPct val="35000"/>
              </a:spcAft>
              <a:buClr>
                <a:srgbClr val="A50021"/>
              </a:buClr>
              <a:buFont typeface="Wingdings" pitchFamily="2" charset="2"/>
              <a:buChar char="v"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00472" y="1412777"/>
            <a:ext cx="9705528" cy="4170352"/>
          </a:xfrm>
          <a:prstGeom prst="rect">
            <a:avLst/>
          </a:prstGeom>
        </p:spPr>
        <p:txBody>
          <a:bodyPr wrap="square" lIns="91421" tIns="45710" rIns="91421" bIns="45710">
            <a:spAutoFit/>
          </a:bodyPr>
          <a:lstStyle/>
          <a:p>
            <a:pPr marL="35993">
              <a:spcAft>
                <a:spcPts val="600"/>
              </a:spcAft>
              <a:buClr>
                <a:srgbClr val="336699"/>
              </a:buClr>
              <a:buSzPct val="130000"/>
              <a:buBlip>
                <a:blip r:embed="rId2"/>
              </a:buBlip>
              <a:defRPr/>
            </a:pPr>
            <a:r>
              <a:rPr lang="pl-PL" sz="2000" dirty="0" smtClean="0">
                <a:latin typeface="Tahoma" charset="0"/>
              </a:rPr>
              <a:t> </a:t>
            </a:r>
            <a:r>
              <a:rPr lang="pl-PL" sz="2000" dirty="0" err="1" smtClean="0">
                <a:latin typeface="Tahoma" charset="0"/>
              </a:rPr>
              <a:t>Due-dilligence</a:t>
            </a:r>
            <a:r>
              <a:rPr lang="pl-PL" sz="2000" dirty="0" smtClean="0">
                <a:latin typeface="Tahoma" charset="0"/>
              </a:rPr>
              <a:t> </a:t>
            </a:r>
          </a:p>
          <a:p>
            <a:pPr marL="35993">
              <a:spcAft>
                <a:spcPts val="600"/>
              </a:spcAft>
              <a:buClr>
                <a:srgbClr val="336699"/>
              </a:buClr>
              <a:buSzPct val="130000"/>
              <a:buBlip>
                <a:blip r:embed="rId2"/>
              </a:buBlip>
              <a:defRPr/>
            </a:pPr>
            <a:r>
              <a:rPr lang="pl-PL" sz="2000" dirty="0" smtClean="0">
                <a:latin typeface="Tahoma" charset="0"/>
              </a:rPr>
              <a:t> Wyniki finansowe uzyskiwane przez Spółkę</a:t>
            </a:r>
          </a:p>
          <a:p>
            <a:pPr marL="35993">
              <a:spcAft>
                <a:spcPts val="600"/>
              </a:spcAft>
              <a:buClr>
                <a:srgbClr val="336699"/>
              </a:buClr>
              <a:buSzPct val="130000"/>
              <a:buBlip>
                <a:blip r:embed="rId2"/>
              </a:buBlip>
              <a:defRPr/>
            </a:pPr>
            <a:r>
              <a:rPr lang="pl-PL" sz="2000" dirty="0" smtClean="0">
                <a:latin typeface="Tahoma" charset="0"/>
              </a:rPr>
              <a:t> Prognozowany rozwój Spółki</a:t>
            </a:r>
          </a:p>
          <a:p>
            <a:pPr marL="35993">
              <a:spcAft>
                <a:spcPts val="600"/>
              </a:spcAft>
              <a:buClr>
                <a:srgbClr val="336699"/>
              </a:buClr>
              <a:buSzPct val="130000"/>
              <a:buBlip>
                <a:blip r:embed="rId2"/>
              </a:buBlip>
              <a:defRPr/>
            </a:pPr>
            <a:r>
              <a:rPr lang="pl-PL" sz="2000" dirty="0" smtClean="0">
                <a:latin typeface="Tahoma" charset="0"/>
              </a:rPr>
              <a:t> Pozycja rynkowa Spółki i jej udział w rynku</a:t>
            </a:r>
          </a:p>
          <a:p>
            <a:pPr marL="35993">
              <a:spcAft>
                <a:spcPts val="600"/>
              </a:spcAft>
              <a:buClr>
                <a:srgbClr val="336699"/>
              </a:buClr>
              <a:buSzPct val="130000"/>
              <a:buBlip>
                <a:blip r:embed="rId2"/>
              </a:buBlip>
              <a:defRPr/>
            </a:pPr>
            <a:r>
              <a:rPr lang="pl-PL" sz="2000" dirty="0" smtClean="0">
                <a:latin typeface="Tahoma" charset="0"/>
              </a:rPr>
              <a:t> Postrzeganie branży oraz perspektywy rozwoju Spółki </a:t>
            </a:r>
          </a:p>
          <a:p>
            <a:pPr marL="35993">
              <a:spcAft>
                <a:spcPts val="600"/>
              </a:spcAft>
              <a:buClr>
                <a:srgbClr val="336699"/>
              </a:buClr>
              <a:buSzPct val="130000"/>
              <a:buBlip>
                <a:blip r:embed="rId2"/>
              </a:buBlip>
              <a:defRPr/>
            </a:pPr>
            <a:r>
              <a:rPr lang="pl-PL" sz="2000" dirty="0" smtClean="0">
                <a:latin typeface="Tahoma" charset="0"/>
              </a:rPr>
              <a:t> Atrakcyjność biznesowa i inwestycyjna Spółki dla inwestorów</a:t>
            </a:r>
          </a:p>
          <a:p>
            <a:pPr marL="35993">
              <a:spcAft>
                <a:spcPts val="600"/>
              </a:spcAft>
              <a:buClr>
                <a:srgbClr val="336699"/>
              </a:buClr>
              <a:buSzPct val="130000"/>
              <a:buBlip>
                <a:blip r:embed="rId2"/>
              </a:buBlip>
              <a:defRPr/>
            </a:pPr>
            <a:endParaRPr lang="pl-PL" sz="2000" dirty="0" smtClean="0">
              <a:latin typeface="Tahoma" charset="0"/>
            </a:endParaRPr>
          </a:p>
          <a:p>
            <a:pPr marL="35993">
              <a:spcAft>
                <a:spcPts val="600"/>
              </a:spcAft>
              <a:buClr>
                <a:srgbClr val="336699"/>
              </a:buClr>
              <a:buSzPct val="130000"/>
              <a:buBlip>
                <a:blip r:embed="rId2"/>
              </a:buBlip>
              <a:defRPr/>
            </a:pPr>
            <a:r>
              <a:rPr lang="pl-PL" sz="2000" dirty="0" smtClean="0">
                <a:latin typeface="Tahoma" charset="0"/>
              </a:rPr>
              <a:t> Wycena wskaźnikowa -&gt; dobór właściwych, porównywalnych spółek  </a:t>
            </a:r>
          </a:p>
          <a:p>
            <a:pPr marL="35993">
              <a:spcAft>
                <a:spcPts val="600"/>
              </a:spcAft>
              <a:buClr>
                <a:srgbClr val="336699"/>
              </a:buClr>
              <a:buSzPct val="130000"/>
              <a:buBlip>
                <a:blip r:embed="rId2"/>
              </a:buBlip>
              <a:defRPr/>
            </a:pPr>
            <a:r>
              <a:rPr lang="pl-PL" sz="2000" dirty="0" smtClean="0">
                <a:latin typeface="Tahoma" charset="0"/>
              </a:rPr>
              <a:t> Wycena DCF (zdyskontowanych przepływów pieniężnych)  -&gt; realistyczne </a:t>
            </a:r>
            <a:br>
              <a:rPr lang="pl-PL" sz="2000" dirty="0" smtClean="0">
                <a:latin typeface="Tahoma" charset="0"/>
              </a:rPr>
            </a:br>
            <a:r>
              <a:rPr lang="pl-PL" sz="2000" dirty="0" smtClean="0">
                <a:latin typeface="Tahoma" charset="0"/>
              </a:rPr>
              <a:t>podejście do prognoz wyników finansowych Spółki </a:t>
            </a:r>
          </a:p>
          <a:p>
            <a:pPr marL="35993">
              <a:spcAft>
                <a:spcPts val="600"/>
              </a:spcAft>
              <a:buClr>
                <a:srgbClr val="336699"/>
              </a:buClr>
              <a:buSzPct val="130000"/>
              <a:buBlip>
                <a:blip r:embed="rId2"/>
              </a:buBlip>
              <a:defRPr/>
            </a:pPr>
            <a:r>
              <a:rPr lang="pl-PL" sz="2000" dirty="0" smtClean="0">
                <a:latin typeface="Tahoma" charset="0"/>
              </a:rPr>
              <a:t> Obecna i prognozowana sytuacja makroekonomiczna oraz koniunktura giełdowa</a:t>
            </a:r>
            <a:endParaRPr lang="pl-PL" sz="2000" dirty="0"/>
          </a:p>
        </p:txBody>
      </p:sp>
      <p:sp>
        <p:nvSpPr>
          <p:cNvPr id="5" name="Prostokąt 4"/>
          <p:cNvSpPr/>
          <p:nvPr/>
        </p:nvSpPr>
        <p:spPr>
          <a:xfrm>
            <a:off x="560513" y="385500"/>
            <a:ext cx="2631639" cy="553234"/>
          </a:xfrm>
          <a:prstGeom prst="rect">
            <a:avLst/>
          </a:prstGeom>
        </p:spPr>
        <p:txBody>
          <a:bodyPr wrap="none" lIns="91421" tIns="45710" rIns="91421" bIns="45710">
            <a:spAutoFit/>
          </a:bodyPr>
          <a:lstStyle/>
          <a:p>
            <a:r>
              <a:rPr lang="pl-PL" sz="3000" b="1" dirty="0" smtClean="0">
                <a:solidFill>
                  <a:srgbClr val="0070C0"/>
                </a:solidFill>
              </a:rPr>
              <a:t>Wycena spółki </a:t>
            </a:r>
            <a:endParaRPr lang="pl-PL" sz="3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9"/>
          <p:cNvGraphicFramePr/>
          <p:nvPr>
            <p:extLst>
              <p:ext uri="{D42A27DB-BD31-4B8C-83A1-F6EECF244321}">
                <p14:modId xmlns:p14="http://schemas.microsoft.com/office/powerpoint/2010/main" xmlns="" val="2353148996"/>
              </p:ext>
            </p:extLst>
          </p:nvPr>
        </p:nvGraphicFramePr>
        <p:xfrm>
          <a:off x="5031009" y="2060849"/>
          <a:ext cx="4625151" cy="3175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 Box 6"/>
          <p:cNvSpPr txBox="1">
            <a:spLocks noChangeArrowheads="1"/>
          </p:cNvSpPr>
          <p:nvPr/>
        </p:nvSpPr>
        <p:spPr bwMode="gray">
          <a:xfrm>
            <a:off x="327850" y="1791202"/>
            <a:ext cx="4624636" cy="485670"/>
          </a:xfrm>
          <a:prstGeom prst="rect">
            <a:avLst/>
          </a:prstGeom>
          <a:solidFill>
            <a:srgbClr val="004A8B"/>
          </a:solidFill>
          <a:ln w="25400" algn="ctr">
            <a:noFill/>
            <a:miter lim="800000"/>
            <a:headEnd/>
            <a:tailEnd/>
          </a:ln>
        </p:spPr>
        <p:txBody>
          <a:bodyPr lIns="87260" tIns="43629" rIns="87260" bIns="43629" anchor="ctr"/>
          <a:lstStyle/>
          <a:p>
            <a:pPr algn="ctr"/>
            <a:r>
              <a:rPr lang="pl-PL" sz="1200" b="1" dirty="0" smtClean="0">
                <a:solidFill>
                  <a:schemeClr val="bg1"/>
                </a:solidFill>
              </a:rPr>
              <a:t>Catalyst jako główny parkiet rynku dłużnego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gray">
          <a:xfrm>
            <a:off x="5022033" y="1791202"/>
            <a:ext cx="4624636" cy="485670"/>
          </a:xfrm>
          <a:prstGeom prst="rect">
            <a:avLst/>
          </a:prstGeom>
          <a:solidFill>
            <a:srgbClr val="004A8B"/>
          </a:solidFill>
          <a:ln w="25400" algn="ctr">
            <a:noFill/>
            <a:miter lim="800000"/>
            <a:headEnd/>
            <a:tailEnd/>
          </a:ln>
        </p:spPr>
        <p:txBody>
          <a:bodyPr lIns="87260" tIns="43629" rIns="87260" bIns="43629" anchor="ctr"/>
          <a:lstStyle/>
          <a:p>
            <a:pPr algn="ctr"/>
            <a:r>
              <a:rPr lang="pl-PL" sz="1200" b="1" dirty="0" smtClean="0">
                <a:solidFill>
                  <a:schemeClr val="bg1"/>
                </a:solidFill>
              </a:rPr>
              <a:t>Rozwój warto</a:t>
            </a:r>
            <a:r>
              <a:rPr lang="de-DE" sz="1200" b="1" dirty="0" smtClean="0">
                <a:solidFill>
                  <a:schemeClr val="bg1"/>
                </a:solidFill>
              </a:rPr>
              <a:t>ś</a:t>
            </a:r>
            <a:r>
              <a:rPr lang="pl-PL" sz="1200" b="1" dirty="0" smtClean="0">
                <a:solidFill>
                  <a:schemeClr val="bg1"/>
                </a:solidFill>
              </a:rPr>
              <a:t>ci emisji nie skarbowych</a:t>
            </a:r>
            <a:r>
              <a:rPr lang="de-DE" sz="1200" b="1" dirty="0" smtClean="0">
                <a:solidFill>
                  <a:schemeClr val="bg1"/>
                </a:solidFill>
              </a:rPr>
              <a:t> </a:t>
            </a:r>
            <a:endParaRPr lang="pl-PL" sz="12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1200" b="1" dirty="0" smtClean="0">
                <a:solidFill>
                  <a:schemeClr val="bg1"/>
                </a:solidFill>
              </a:rPr>
              <a:t>(</a:t>
            </a:r>
            <a:r>
              <a:rPr lang="pl-PL" sz="1200" b="1" dirty="0" smtClean="0">
                <a:solidFill>
                  <a:schemeClr val="bg1"/>
                </a:solidFill>
              </a:rPr>
              <a:t>nie skarbowe w mrd</a:t>
            </a:r>
            <a:r>
              <a:rPr lang="de-DE" sz="1200" b="1" dirty="0" smtClean="0">
                <a:solidFill>
                  <a:schemeClr val="bg1"/>
                </a:solidFill>
              </a:rPr>
              <a:t> PLN)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1570428" y="5033368"/>
            <a:ext cx="3362958" cy="195832"/>
          </a:xfrm>
          <a:prstGeom prst="rect">
            <a:avLst/>
          </a:prstGeom>
          <a:noFill/>
        </p:spPr>
        <p:txBody>
          <a:bodyPr wrap="square" lIns="87260" tIns="43629" rIns="87260" bIns="43629" rtlCol="0">
            <a:spAutoFit/>
          </a:bodyPr>
          <a:lstStyle/>
          <a:p>
            <a:pPr algn="r"/>
            <a:r>
              <a:rPr lang="pl-PL" sz="700" dirty="0" smtClean="0"/>
              <a:t>żródło</a:t>
            </a:r>
            <a:r>
              <a:rPr lang="en-GB" sz="700" dirty="0" smtClean="0"/>
              <a:t>: </a:t>
            </a:r>
            <a:r>
              <a:rPr lang="pl-PL" sz="700" dirty="0" smtClean="0"/>
              <a:t>WSE, Fitch Polska</a:t>
            </a:r>
            <a:endParaRPr lang="pl-PL" sz="700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6402675" y="5033368"/>
            <a:ext cx="3198355" cy="195832"/>
          </a:xfrm>
          <a:prstGeom prst="rect">
            <a:avLst/>
          </a:prstGeom>
          <a:noFill/>
        </p:spPr>
        <p:txBody>
          <a:bodyPr wrap="square" lIns="87260" tIns="43629" rIns="87260" bIns="43629" rtlCol="0">
            <a:spAutoFit/>
          </a:bodyPr>
          <a:lstStyle/>
          <a:p>
            <a:pPr algn="r"/>
            <a:r>
              <a:rPr lang="pl-PL" sz="700" dirty="0" smtClean="0"/>
              <a:t>źródło: </a:t>
            </a:r>
            <a:r>
              <a:rPr lang="pl-PL" sz="700" dirty="0"/>
              <a:t>WSE, Fitch Polska</a:t>
            </a:r>
          </a:p>
        </p:txBody>
      </p:sp>
      <p:graphicFrame>
        <p:nvGraphicFramePr>
          <p:cNvPr id="12" name="Wykres 11"/>
          <p:cNvGraphicFramePr/>
          <p:nvPr/>
        </p:nvGraphicFramePr>
        <p:xfrm>
          <a:off x="116463" y="2564904"/>
          <a:ext cx="4836537" cy="1856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Prostokąt 14"/>
          <p:cNvSpPr/>
          <p:nvPr/>
        </p:nvSpPr>
        <p:spPr>
          <a:xfrm>
            <a:off x="128464" y="5197126"/>
            <a:ext cx="9661075" cy="1080837"/>
          </a:xfrm>
          <a:prstGeom prst="rect">
            <a:avLst/>
          </a:prstGeom>
          <a:solidFill>
            <a:srgbClr val="ECF1F8"/>
          </a:solidFill>
        </p:spPr>
        <p:txBody>
          <a:bodyPr wrap="square" lIns="82831" tIns="41416" rIns="82831" bIns="41416">
            <a:spAutoFit/>
          </a:bodyPr>
          <a:lstStyle/>
          <a:p>
            <a:pPr marL="164129" lvl="1" indent="-342900" eaLnBrk="0" hangingPunct="0">
              <a:spcBef>
                <a:spcPct val="20000"/>
              </a:spcBef>
              <a:buClr>
                <a:srgbClr val="336699"/>
              </a:buClr>
              <a:buSzPct val="130000"/>
              <a:buBlip>
                <a:blip r:embed="rId5"/>
              </a:buBlip>
            </a:pPr>
            <a:r>
              <a:rPr lang="pl-PL" sz="12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+mn-cs"/>
              </a:rPr>
              <a:t>Finansowanie poprzez obligacje jest przez polskie spółki mało wykorzystywane</a:t>
            </a:r>
            <a:r>
              <a:rPr lang="en-GB" sz="12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+mn-cs"/>
              </a:rPr>
              <a:t>,</a:t>
            </a:r>
            <a:r>
              <a:rPr lang="pl-PL" sz="12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+mn-cs"/>
              </a:rPr>
              <a:t> pozostowiając</a:t>
            </a:r>
            <a:r>
              <a:rPr lang="en-GB" sz="12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+mn-cs"/>
              </a:rPr>
              <a:t> </a:t>
            </a:r>
            <a:r>
              <a:rPr lang="pl-PL" sz="12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+mn-cs"/>
              </a:rPr>
              <a:t>finansowanie za pomocą kredytu bankowego jako główne źródło kapitału dłużnego.</a:t>
            </a:r>
          </a:p>
          <a:p>
            <a:pPr marL="164129" lvl="1" indent="-342900" eaLnBrk="0" hangingPunct="0">
              <a:spcBef>
                <a:spcPct val="20000"/>
              </a:spcBef>
              <a:buClr>
                <a:srgbClr val="336699"/>
              </a:buClr>
              <a:buSzPct val="130000"/>
              <a:buBlip>
                <a:blip r:embed="rId5"/>
              </a:buBlip>
            </a:pPr>
            <a:r>
              <a:rPr lang="pl-PL" sz="12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+mn-cs"/>
              </a:rPr>
              <a:t>Przy mniejszym apetycie na ryzyko banków, niskich stopach procentowych i przyjaznych regulacjach prawnych, GPW spodziewa się, iż obligacje korporacyjne będą czynnikiem wzrostowym dla aktywno</a:t>
            </a:r>
            <a:r>
              <a:rPr lang="de-DE" sz="12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+mn-cs"/>
              </a:rPr>
              <a:t>ś</a:t>
            </a:r>
            <a:r>
              <a:rPr lang="pl-PL" sz="1200" dirty="0" smtClean="0">
                <a:solidFill>
                  <a:srgbClr val="000000"/>
                </a:solidFill>
                <a:latin typeface="+mj-lt"/>
                <a:ea typeface="Calibri" pitchFamily="34" charset="0"/>
                <a:cs typeface="+mn-cs"/>
              </a:rPr>
              <a:t>ci emisyjnej i tradingowej.</a:t>
            </a:r>
          </a:p>
          <a:p>
            <a:pPr marL="164129" lvl="1" indent="-342900" eaLnBrk="0" hangingPunct="0">
              <a:spcBef>
                <a:spcPct val="20000"/>
              </a:spcBef>
              <a:buClr>
                <a:srgbClr val="336699"/>
              </a:buClr>
              <a:buSzPct val="130000"/>
              <a:buBlip>
                <a:blip r:embed="rId5"/>
              </a:buBlip>
            </a:pPr>
            <a:endParaRPr lang="pl-PL" sz="1200" dirty="0" smtClean="0">
              <a:solidFill>
                <a:srgbClr val="000000"/>
              </a:solidFill>
              <a:latin typeface="+mj-lt"/>
              <a:ea typeface="Calibri" pitchFamily="34" charset="0"/>
              <a:cs typeface="+mn-cs"/>
            </a:endParaRPr>
          </a:p>
        </p:txBody>
      </p:sp>
      <p:sp>
        <p:nvSpPr>
          <p:cNvPr id="16" name="Tytuł 1"/>
          <p:cNvSpPr txBox="1">
            <a:spLocks/>
          </p:cNvSpPr>
          <p:nvPr/>
        </p:nvSpPr>
        <p:spPr>
          <a:xfrm>
            <a:off x="495300" y="1196752"/>
            <a:ext cx="8915400" cy="4270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kern="0" dirty="0" smtClean="0">
                <a:solidFill>
                  <a:srgbClr val="003A7A"/>
                </a:solidFill>
                <a:latin typeface="Calibri" pitchFamily="34" charset="0"/>
                <a:ea typeface="+mj-ea"/>
                <a:cs typeface="+mj-cs"/>
              </a:rPr>
              <a:t>Dynamiczny rozwój rynku dłużnego w Polsce</a:t>
            </a:r>
            <a:endParaRPr kumimoji="0" lang="pl-PL" sz="2800" b="1" i="0" u="none" strike="noStrike" kern="0" cap="none" spc="0" normalizeH="0" baseline="0" noProof="0" dirty="0">
              <a:ln>
                <a:noFill/>
              </a:ln>
              <a:solidFill>
                <a:srgbClr val="003A7A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4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1"/>
          <p:cNvGraphicFramePr/>
          <p:nvPr/>
        </p:nvGraphicFramePr>
        <p:xfrm>
          <a:off x="4796983" y="2276872"/>
          <a:ext cx="5109017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gray">
          <a:xfrm>
            <a:off x="327850" y="1882030"/>
            <a:ext cx="4624636" cy="304014"/>
          </a:xfrm>
          <a:prstGeom prst="rect">
            <a:avLst/>
          </a:prstGeom>
          <a:solidFill>
            <a:srgbClr val="004A8B"/>
          </a:solidFill>
          <a:ln w="25400" algn="ctr">
            <a:noFill/>
            <a:miter lim="800000"/>
            <a:headEnd/>
            <a:tailEnd/>
          </a:ln>
        </p:spPr>
        <p:txBody>
          <a:bodyPr lIns="87260" tIns="43629" rIns="87260" bIns="43629" anchor="ctr"/>
          <a:lstStyle/>
          <a:p>
            <a:pPr algn="ctr"/>
            <a:r>
              <a:rPr lang="pl-PL" sz="1200" b="1" dirty="0" smtClean="0">
                <a:solidFill>
                  <a:schemeClr val="bg1"/>
                </a:solidFill>
              </a:rPr>
              <a:t>Wartość obrotu</a:t>
            </a:r>
            <a:r>
              <a:rPr lang="de-DE" sz="1200" b="1" dirty="0" smtClean="0">
                <a:solidFill>
                  <a:schemeClr val="bg1"/>
                </a:solidFill>
              </a:rPr>
              <a:t> (</a:t>
            </a:r>
            <a:r>
              <a:rPr lang="de-DE" sz="1200" b="1" dirty="0" err="1" smtClean="0">
                <a:solidFill>
                  <a:schemeClr val="bg1"/>
                </a:solidFill>
              </a:rPr>
              <a:t>mln</a:t>
            </a:r>
            <a:r>
              <a:rPr lang="de-DE" sz="1200" b="1" dirty="0" smtClean="0">
                <a:solidFill>
                  <a:schemeClr val="bg1"/>
                </a:solidFill>
              </a:rPr>
              <a:t> PLN)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gray">
          <a:xfrm>
            <a:off x="5022033" y="1882030"/>
            <a:ext cx="4624636" cy="304014"/>
          </a:xfrm>
          <a:prstGeom prst="rect">
            <a:avLst/>
          </a:prstGeom>
          <a:solidFill>
            <a:srgbClr val="004A8B"/>
          </a:solidFill>
          <a:ln w="25400" algn="ctr">
            <a:noFill/>
            <a:miter lim="800000"/>
            <a:headEnd/>
            <a:tailEnd/>
          </a:ln>
        </p:spPr>
        <p:txBody>
          <a:bodyPr lIns="87260" tIns="43629" rIns="87260" bIns="43629" anchor="ctr"/>
          <a:lstStyle/>
          <a:p>
            <a:pPr lvl="0" algn="ctr" eaLnBrk="0" hangingPunct="0">
              <a:defRPr/>
            </a:pPr>
            <a:r>
              <a:rPr lang="pl-PL" sz="1200" b="1" kern="0" dirty="0" smtClean="0">
                <a:solidFill>
                  <a:schemeClr val="bg1"/>
                </a:solidFill>
                <a:latin typeface="+mj-lt"/>
              </a:rPr>
              <a:t>Płynność rynku (liczba transakcji)</a:t>
            </a:r>
            <a:endParaRPr lang="en-US" sz="1200" b="1" kern="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7" name="Wykres 1"/>
          <p:cNvGraphicFramePr/>
          <p:nvPr/>
        </p:nvGraphicFramePr>
        <p:xfrm>
          <a:off x="1" y="2276873"/>
          <a:ext cx="487499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ytuł 1"/>
          <p:cNvSpPr txBox="1">
            <a:spLocks/>
          </p:cNvSpPr>
          <p:nvPr/>
        </p:nvSpPr>
        <p:spPr bwMode="auto">
          <a:xfrm>
            <a:off x="660400" y="1266836"/>
            <a:ext cx="8915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pl-PL" sz="2800" b="1" kern="0" dirty="0" smtClean="0">
                <a:solidFill>
                  <a:srgbClr val="003A7A"/>
                </a:solidFill>
                <a:latin typeface="Calibri" pitchFamily="34" charset="0"/>
                <a:ea typeface="+mj-ea"/>
                <a:cs typeface="+mj-cs"/>
              </a:rPr>
              <a:t>Rynek obligacji nieskarbowych na</a:t>
            </a:r>
            <a:r>
              <a:rPr lang="de-DE" sz="2800" b="1" kern="0" dirty="0" smtClean="0">
                <a:solidFill>
                  <a:srgbClr val="003A7A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A7A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CATALYST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1"/>
          <p:cNvGraphicFramePr/>
          <p:nvPr/>
        </p:nvGraphicFramePr>
        <p:xfrm>
          <a:off x="4796983" y="2276872"/>
          <a:ext cx="5109017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6"/>
          <p:cNvSpPr txBox="1">
            <a:spLocks noChangeArrowheads="1"/>
          </p:cNvSpPr>
          <p:nvPr/>
        </p:nvSpPr>
        <p:spPr bwMode="gray">
          <a:xfrm>
            <a:off x="327850" y="1882030"/>
            <a:ext cx="4624636" cy="304014"/>
          </a:xfrm>
          <a:prstGeom prst="rect">
            <a:avLst/>
          </a:prstGeom>
          <a:solidFill>
            <a:srgbClr val="004A8B"/>
          </a:solidFill>
          <a:ln w="25400" algn="ctr">
            <a:noFill/>
            <a:miter lim="800000"/>
            <a:headEnd/>
            <a:tailEnd/>
          </a:ln>
        </p:spPr>
        <p:txBody>
          <a:bodyPr lIns="87260" tIns="43629" rIns="87260" bIns="43629" anchor="ctr"/>
          <a:lstStyle/>
          <a:p>
            <a:pPr algn="ctr"/>
            <a:r>
              <a:rPr lang="pl-PL" sz="1200" b="1" dirty="0" smtClean="0">
                <a:solidFill>
                  <a:schemeClr val="bg1"/>
                </a:solidFill>
              </a:rPr>
              <a:t>Wartość obrotu</a:t>
            </a:r>
            <a:r>
              <a:rPr lang="de-DE" sz="1200" b="1" dirty="0" smtClean="0">
                <a:solidFill>
                  <a:schemeClr val="bg1"/>
                </a:solidFill>
              </a:rPr>
              <a:t> (</a:t>
            </a:r>
            <a:r>
              <a:rPr lang="de-DE" sz="1200" b="1" dirty="0" err="1" smtClean="0">
                <a:solidFill>
                  <a:schemeClr val="bg1"/>
                </a:solidFill>
              </a:rPr>
              <a:t>mln</a:t>
            </a:r>
            <a:r>
              <a:rPr lang="de-DE" sz="1200" b="1" dirty="0" smtClean="0">
                <a:solidFill>
                  <a:schemeClr val="bg1"/>
                </a:solidFill>
              </a:rPr>
              <a:t> PLN)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gray">
          <a:xfrm>
            <a:off x="5022033" y="1882030"/>
            <a:ext cx="4624636" cy="304014"/>
          </a:xfrm>
          <a:prstGeom prst="rect">
            <a:avLst/>
          </a:prstGeom>
          <a:solidFill>
            <a:srgbClr val="004A8B"/>
          </a:solidFill>
          <a:ln w="25400" algn="ctr">
            <a:noFill/>
            <a:miter lim="800000"/>
            <a:headEnd/>
            <a:tailEnd/>
          </a:ln>
        </p:spPr>
        <p:txBody>
          <a:bodyPr lIns="87260" tIns="43629" rIns="87260" bIns="43629" anchor="ctr"/>
          <a:lstStyle/>
          <a:p>
            <a:pPr lvl="0" algn="ctr" eaLnBrk="0" hangingPunct="0">
              <a:defRPr/>
            </a:pPr>
            <a:r>
              <a:rPr lang="pl-PL" sz="1200" b="1" kern="0" dirty="0" smtClean="0">
                <a:solidFill>
                  <a:schemeClr val="bg1"/>
                </a:solidFill>
                <a:latin typeface="+mj-lt"/>
              </a:rPr>
              <a:t>Płynność rynku (liczba transakcji)</a:t>
            </a:r>
            <a:endParaRPr lang="en-US" sz="1200" b="1" kern="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7" name="Wykres 1"/>
          <p:cNvGraphicFramePr/>
          <p:nvPr/>
        </p:nvGraphicFramePr>
        <p:xfrm>
          <a:off x="1" y="2276873"/>
          <a:ext cx="487499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ytuł 1"/>
          <p:cNvSpPr txBox="1">
            <a:spLocks/>
          </p:cNvSpPr>
          <p:nvPr/>
        </p:nvSpPr>
        <p:spPr bwMode="auto">
          <a:xfrm>
            <a:off x="660400" y="1266836"/>
            <a:ext cx="8915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pl-PL" sz="2800" b="1" kern="0" dirty="0" smtClean="0">
                <a:solidFill>
                  <a:srgbClr val="003A7A"/>
                </a:solidFill>
                <a:latin typeface="Calibri" pitchFamily="34" charset="0"/>
                <a:ea typeface="+mj-ea"/>
                <a:cs typeface="+mj-cs"/>
              </a:rPr>
              <a:t>Rynek obligacji nieskarbowych na</a:t>
            </a:r>
            <a:r>
              <a:rPr lang="de-DE" sz="2800" b="1" kern="0" dirty="0" smtClean="0">
                <a:solidFill>
                  <a:srgbClr val="003A7A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pl-PL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A7A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CATALYST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ostokąt zaokrąglony 26"/>
          <p:cNvSpPr/>
          <p:nvPr/>
        </p:nvSpPr>
        <p:spPr>
          <a:xfrm>
            <a:off x="7293260" y="692696"/>
            <a:ext cx="2305050" cy="8715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1" tIns="45710" rIns="91421" bIns="45710" anchor="ctr"/>
          <a:lstStyle/>
          <a:p>
            <a:pPr algn="ctr" defTabSz="95266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rgbClr val="FF0000"/>
                </a:solidFill>
              </a:rPr>
              <a:t>47</a:t>
            </a:r>
            <a:r>
              <a:rPr lang="pl-PL" sz="1600" dirty="0" smtClean="0"/>
              <a:t> </a:t>
            </a:r>
            <a:r>
              <a:rPr lang="de-DE" sz="1400" dirty="0" err="1" smtClean="0"/>
              <a:t>nowych</a:t>
            </a:r>
            <a:r>
              <a:rPr lang="de-DE" sz="1400" dirty="0" smtClean="0"/>
              <a:t> </a:t>
            </a:r>
            <a:r>
              <a:rPr lang="de-DE" sz="1400" dirty="0" err="1" smtClean="0"/>
              <a:t>emisji</a:t>
            </a:r>
            <a:r>
              <a:rPr lang="de-DE" sz="1400" dirty="0" smtClean="0"/>
              <a:t> na </a:t>
            </a:r>
            <a:r>
              <a:rPr lang="de-DE" sz="1400" dirty="0" err="1" smtClean="0"/>
              <a:t>rynku</a:t>
            </a:r>
            <a:r>
              <a:rPr lang="de-DE" sz="1400" dirty="0" smtClean="0"/>
              <a:t> </a:t>
            </a:r>
            <a:r>
              <a:rPr lang="de-DE" sz="1400" dirty="0" err="1" smtClean="0"/>
              <a:t>Catalyst</a:t>
            </a:r>
            <a:r>
              <a:rPr lang="de-DE" sz="1400" dirty="0" smtClean="0"/>
              <a:t> w 2013</a:t>
            </a:r>
            <a:endParaRPr lang="pl-PL" sz="1000" dirty="0"/>
          </a:p>
        </p:txBody>
      </p:sp>
      <p:sp>
        <p:nvSpPr>
          <p:cNvPr id="52" name="Tytuł 1"/>
          <p:cNvSpPr txBox="1">
            <a:spLocks/>
          </p:cNvSpPr>
          <p:nvPr/>
        </p:nvSpPr>
        <p:spPr bwMode="auto">
          <a:xfrm>
            <a:off x="495300" y="1268760"/>
            <a:ext cx="8915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A7A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Wybrane</a:t>
            </a:r>
            <a:r>
              <a:rPr kumimoji="0" lang="de-D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A7A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de-DE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A7A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emisje</a:t>
            </a:r>
            <a:endParaRPr kumimoji="0" lang="pl-PL" sz="2800" b="1" i="0" u="none" strike="noStrike" kern="0" cap="none" spc="0" normalizeH="0" baseline="0" noProof="0" dirty="0">
              <a:ln>
                <a:noFill/>
              </a:ln>
              <a:solidFill>
                <a:srgbClr val="003A7A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2" name="Gruppieren 68"/>
          <p:cNvGrpSpPr/>
          <p:nvPr/>
        </p:nvGrpSpPr>
        <p:grpSpPr>
          <a:xfrm>
            <a:off x="272480" y="2025898"/>
            <a:ext cx="1797050" cy="1835150"/>
            <a:chOff x="1977081" y="2025898"/>
            <a:chExt cx="1658815" cy="1835150"/>
          </a:xfrm>
        </p:grpSpPr>
        <p:sp>
          <p:nvSpPr>
            <p:cNvPr id="7" name="Prostokąt zaokrąglony 6"/>
            <p:cNvSpPr>
              <a:spLocks noChangeAspect="1"/>
            </p:cNvSpPr>
            <p:nvPr/>
          </p:nvSpPr>
          <p:spPr>
            <a:xfrm>
              <a:off x="1977081" y="2025898"/>
              <a:ext cx="1658815" cy="18351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0" rIns="91421" bIns="45710" anchor="ctr"/>
            <a:lstStyle/>
            <a:p>
              <a:pPr algn="ctr" defTabSz="95266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2051720" y="2996952"/>
              <a:ext cx="15815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/>
                <a:t>Debut  30.07.2012</a:t>
              </a:r>
            </a:p>
            <a:p>
              <a:pPr algn="ctr"/>
              <a:r>
                <a:rPr lang="de-DE" sz="1200" dirty="0" err="1" smtClean="0"/>
                <a:t>Maturity</a:t>
              </a:r>
              <a:r>
                <a:rPr lang="de-DE" sz="1200" dirty="0" smtClean="0"/>
                <a:t> 19.06.2017</a:t>
              </a:r>
            </a:p>
            <a:p>
              <a:pPr algn="ctr"/>
              <a:endParaRPr lang="de-DE" sz="1200" dirty="0" smtClean="0"/>
            </a:p>
            <a:p>
              <a:pPr algn="ctr"/>
              <a:r>
                <a:rPr lang="de-DE" sz="1200" b="1" dirty="0" smtClean="0"/>
                <a:t>2.5 </a:t>
              </a:r>
              <a:r>
                <a:rPr lang="de-DE" sz="1200" b="1" dirty="0" err="1" smtClean="0"/>
                <a:t>mld</a:t>
              </a:r>
              <a:r>
                <a:rPr lang="de-DE" sz="1200" b="1" dirty="0" smtClean="0"/>
                <a:t> PLN</a:t>
              </a:r>
              <a:endParaRPr lang="de-DE" sz="1200" b="1" dirty="0"/>
            </a:p>
          </p:txBody>
        </p:sp>
        <p:pic>
          <p:nvPicPr>
            <p:cNvPr id="29" name="Picture 8" descr="http://beta.interesariusze.pl/wp-content/uploads/2013/05/znak_bez_nazwy_prawnej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6" y="2060848"/>
              <a:ext cx="1230967" cy="952399"/>
            </a:xfrm>
            <a:prstGeom prst="rect">
              <a:avLst/>
            </a:prstGeom>
            <a:noFill/>
          </p:spPr>
        </p:pic>
      </p:grpSp>
      <p:grpSp>
        <p:nvGrpSpPr>
          <p:cNvPr id="3" name="Gruppieren 71"/>
          <p:cNvGrpSpPr/>
          <p:nvPr/>
        </p:nvGrpSpPr>
        <p:grpSpPr>
          <a:xfrm>
            <a:off x="2141838" y="4005064"/>
            <a:ext cx="1797050" cy="1835150"/>
            <a:chOff x="248889" y="4040534"/>
            <a:chExt cx="1658815" cy="1835150"/>
          </a:xfrm>
        </p:grpSpPr>
        <p:sp>
          <p:nvSpPr>
            <p:cNvPr id="59" name="Prostokąt zaokrąglony 58"/>
            <p:cNvSpPr>
              <a:spLocks noChangeAspect="1"/>
            </p:cNvSpPr>
            <p:nvPr/>
          </p:nvSpPr>
          <p:spPr>
            <a:xfrm>
              <a:off x="248889" y="4040534"/>
              <a:ext cx="1658815" cy="18351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0" rIns="91421" bIns="45710" anchor="ctr"/>
            <a:lstStyle/>
            <a:p>
              <a:pPr algn="ctr" defTabSz="95266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323528" y="5013176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/>
                <a:t>27.06.2012 27.02.2019</a:t>
              </a:r>
            </a:p>
            <a:p>
              <a:pPr algn="ctr"/>
              <a:endParaRPr lang="de-DE" sz="1200" dirty="0" smtClean="0"/>
            </a:p>
            <a:p>
              <a:pPr algn="ctr"/>
              <a:r>
                <a:rPr lang="de-DE" sz="1200" b="1" dirty="0" smtClean="0"/>
                <a:t>1.0 </a:t>
              </a:r>
              <a:r>
                <a:rPr lang="de-DE" sz="1200" b="1" dirty="0" err="1" smtClean="0"/>
                <a:t>mld</a:t>
              </a:r>
              <a:r>
                <a:rPr lang="de-DE" sz="1200" b="1" dirty="0" smtClean="0"/>
                <a:t> PLN</a:t>
              </a:r>
              <a:endParaRPr lang="de-DE" sz="1200" b="1" dirty="0"/>
            </a:p>
          </p:txBody>
        </p:sp>
        <p:pic>
          <p:nvPicPr>
            <p:cNvPr id="31" name="Picture 14" descr="http://politykawschodnia.pl/wp-content/uploads/2012/11/PKN-Orlen-logo-Source-PKN-Orlen_550x30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568" y="4184550"/>
              <a:ext cx="871193" cy="611534"/>
            </a:xfrm>
            <a:prstGeom prst="rect">
              <a:avLst/>
            </a:prstGeom>
            <a:noFill/>
          </p:spPr>
        </p:pic>
      </p:grpSp>
      <p:grpSp>
        <p:nvGrpSpPr>
          <p:cNvPr id="9" name="Gruppieren 62"/>
          <p:cNvGrpSpPr/>
          <p:nvPr/>
        </p:nvGrpSpPr>
        <p:grpSpPr>
          <a:xfrm>
            <a:off x="2138988" y="2025898"/>
            <a:ext cx="1797050" cy="1835150"/>
            <a:chOff x="1974450" y="4040534"/>
            <a:chExt cx="1658815" cy="1835150"/>
          </a:xfrm>
        </p:grpSpPr>
        <p:sp>
          <p:nvSpPr>
            <p:cNvPr id="58" name="Prostokąt zaokrąglony 57"/>
            <p:cNvSpPr>
              <a:spLocks noChangeAspect="1"/>
            </p:cNvSpPr>
            <p:nvPr/>
          </p:nvSpPr>
          <p:spPr>
            <a:xfrm>
              <a:off x="1974450" y="4040534"/>
              <a:ext cx="1658815" cy="18351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0" rIns="91421" bIns="45710" anchor="ctr"/>
            <a:lstStyle/>
            <a:p>
              <a:pPr algn="ctr" defTabSz="95266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32" name="Picture 16" descr="http://pcc.mtp.pl/wp-content/uploads/2013/02/PKO-BANK-POLSKI-RGB-31mm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11760" y="4077072"/>
              <a:ext cx="806019" cy="936104"/>
            </a:xfrm>
            <a:prstGeom prst="rect">
              <a:avLst/>
            </a:prstGeom>
            <a:noFill/>
          </p:spPr>
        </p:pic>
        <p:sp>
          <p:nvSpPr>
            <p:cNvPr id="33" name="Textfeld 32"/>
            <p:cNvSpPr txBox="1"/>
            <p:nvPr/>
          </p:nvSpPr>
          <p:spPr>
            <a:xfrm>
              <a:off x="2051720" y="5011588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/>
                <a:t>22.11.2011 21.10.2015</a:t>
              </a:r>
            </a:p>
            <a:p>
              <a:pPr algn="ctr"/>
              <a:endParaRPr lang="de-DE" sz="1200" dirty="0" smtClean="0"/>
            </a:p>
            <a:p>
              <a:pPr algn="ctr"/>
              <a:r>
                <a:rPr lang="de-DE" sz="1200" b="1" dirty="0" smtClean="0"/>
                <a:t>800 </a:t>
              </a:r>
              <a:r>
                <a:rPr lang="de-DE" sz="1200" b="1" dirty="0" err="1" smtClean="0"/>
                <a:t>mio</a:t>
              </a:r>
              <a:r>
                <a:rPr lang="de-DE" sz="1200" b="1" dirty="0" smtClean="0"/>
                <a:t> EUR</a:t>
              </a:r>
              <a:endParaRPr lang="de-DE" sz="1200" b="1" dirty="0"/>
            </a:p>
          </p:txBody>
        </p:sp>
      </p:grpSp>
      <p:grpSp>
        <p:nvGrpSpPr>
          <p:cNvPr id="10" name="Gruppieren 63"/>
          <p:cNvGrpSpPr/>
          <p:nvPr/>
        </p:nvGrpSpPr>
        <p:grpSpPr>
          <a:xfrm>
            <a:off x="4011196" y="2025898"/>
            <a:ext cx="1797050" cy="1835150"/>
            <a:chOff x="3702642" y="4040534"/>
            <a:chExt cx="1658815" cy="1835150"/>
          </a:xfrm>
        </p:grpSpPr>
        <p:sp>
          <p:nvSpPr>
            <p:cNvPr id="57" name="Prostokąt zaokrąglony 56"/>
            <p:cNvSpPr>
              <a:spLocks noChangeAspect="1"/>
            </p:cNvSpPr>
            <p:nvPr/>
          </p:nvSpPr>
          <p:spPr>
            <a:xfrm>
              <a:off x="3702642" y="4040534"/>
              <a:ext cx="1658815" cy="18351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0" rIns="91421" bIns="45710" anchor="ctr"/>
            <a:lstStyle/>
            <a:p>
              <a:pPr algn="ctr" defTabSz="95266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pic>
          <p:nvPicPr>
            <p:cNvPr id="34" name="Picture 16" descr="http://pcc.mtp.pl/wp-content/uploads/2013/02/PKO-BANK-POLSKI-RGB-31mm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39952" y="4077072"/>
              <a:ext cx="806019" cy="936104"/>
            </a:xfrm>
            <a:prstGeom prst="rect">
              <a:avLst/>
            </a:prstGeom>
            <a:noFill/>
          </p:spPr>
        </p:pic>
        <p:sp>
          <p:nvSpPr>
            <p:cNvPr id="35" name="Textfeld 34"/>
            <p:cNvSpPr txBox="1"/>
            <p:nvPr/>
          </p:nvSpPr>
          <p:spPr>
            <a:xfrm>
              <a:off x="3779912" y="5013176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/>
                <a:t>10.04.2014 23.01.2019</a:t>
              </a:r>
            </a:p>
            <a:p>
              <a:pPr algn="ctr"/>
              <a:endParaRPr lang="de-DE" sz="1200" dirty="0" smtClean="0"/>
            </a:p>
            <a:p>
              <a:pPr algn="ctr"/>
              <a:r>
                <a:rPr lang="de-DE" sz="1200" b="1" dirty="0" smtClean="0"/>
                <a:t>500 </a:t>
              </a:r>
              <a:r>
                <a:rPr lang="de-DE" sz="1200" b="1" dirty="0" err="1" smtClean="0"/>
                <a:t>mio</a:t>
              </a:r>
              <a:r>
                <a:rPr lang="de-DE" sz="1200" b="1" dirty="0" smtClean="0"/>
                <a:t> EUR</a:t>
              </a:r>
              <a:endParaRPr lang="de-DE" sz="1200" b="1" dirty="0"/>
            </a:p>
          </p:txBody>
        </p:sp>
      </p:grpSp>
      <p:grpSp>
        <p:nvGrpSpPr>
          <p:cNvPr id="11" name="Gruppieren 64"/>
          <p:cNvGrpSpPr/>
          <p:nvPr/>
        </p:nvGrpSpPr>
        <p:grpSpPr>
          <a:xfrm>
            <a:off x="5889104" y="4005064"/>
            <a:ext cx="1797050" cy="1835150"/>
            <a:chOff x="5430834" y="4040534"/>
            <a:chExt cx="1658815" cy="1835150"/>
          </a:xfrm>
        </p:grpSpPr>
        <p:sp>
          <p:nvSpPr>
            <p:cNvPr id="56" name="Prostokąt zaokrąglony 55"/>
            <p:cNvSpPr>
              <a:spLocks noChangeAspect="1"/>
            </p:cNvSpPr>
            <p:nvPr/>
          </p:nvSpPr>
          <p:spPr>
            <a:xfrm>
              <a:off x="5430834" y="4040534"/>
              <a:ext cx="1658815" cy="18351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0" rIns="91421" bIns="45710" anchor="ctr"/>
            <a:lstStyle/>
            <a:p>
              <a:pPr algn="ctr" defTabSz="95266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5508104" y="5013176"/>
              <a:ext cx="1512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/>
                <a:t>02.01.2014 20.12.2023</a:t>
              </a:r>
            </a:p>
            <a:p>
              <a:pPr algn="ctr"/>
              <a:endParaRPr lang="de-DE" sz="1200" dirty="0" smtClean="0"/>
            </a:p>
            <a:p>
              <a:pPr algn="ctr"/>
              <a:r>
                <a:rPr lang="de-DE" sz="1200" b="1" dirty="0" smtClean="0"/>
                <a:t>500 </a:t>
              </a:r>
              <a:r>
                <a:rPr lang="de-DE" sz="1200" b="1" dirty="0" err="1" smtClean="0"/>
                <a:t>mio</a:t>
              </a:r>
              <a:r>
                <a:rPr lang="de-DE" sz="1200" b="1" dirty="0" smtClean="0"/>
                <a:t> PLN</a:t>
              </a:r>
              <a:endParaRPr lang="de-DE" sz="1200" b="1" dirty="0"/>
            </a:p>
          </p:txBody>
        </p:sp>
        <p:pic>
          <p:nvPicPr>
            <p:cNvPr id="38" name="Picture 10" descr="http://www.komputerswiat.pl/media/2014/52/3319250/mbank_p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08104" y="4332312"/>
              <a:ext cx="1487487" cy="464840"/>
            </a:xfrm>
            <a:prstGeom prst="rect">
              <a:avLst/>
            </a:prstGeom>
            <a:noFill/>
          </p:spPr>
        </p:pic>
      </p:grpSp>
      <p:grpSp>
        <p:nvGrpSpPr>
          <p:cNvPr id="12" name="Gruppieren 65"/>
          <p:cNvGrpSpPr/>
          <p:nvPr/>
        </p:nvGrpSpPr>
        <p:grpSpPr>
          <a:xfrm>
            <a:off x="7758462" y="4005065"/>
            <a:ext cx="1953067" cy="1988305"/>
            <a:chOff x="7161657" y="4040534"/>
            <a:chExt cx="1802831" cy="1988305"/>
          </a:xfrm>
        </p:grpSpPr>
        <p:sp>
          <p:nvSpPr>
            <p:cNvPr id="55" name="Prostokąt zaokrąglony 54"/>
            <p:cNvSpPr>
              <a:spLocks noChangeAspect="1"/>
            </p:cNvSpPr>
            <p:nvPr/>
          </p:nvSpPr>
          <p:spPr>
            <a:xfrm>
              <a:off x="7161657" y="4040534"/>
              <a:ext cx="1658815" cy="183673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0" rIns="91421" bIns="45710" anchor="ctr"/>
            <a:lstStyle/>
            <a:p>
              <a:pPr algn="ctr" defTabSz="95266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7164288" y="5013176"/>
              <a:ext cx="1800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de-DE" sz="1200" dirty="0" smtClean="0"/>
            </a:p>
            <a:p>
              <a:pPr algn="ctr"/>
              <a:r>
                <a:rPr lang="de-DE" sz="1200" b="1" dirty="0" smtClean="0"/>
                <a:t>295,5 </a:t>
              </a:r>
              <a:r>
                <a:rPr lang="de-DE" sz="1200" b="1" dirty="0" err="1" smtClean="0"/>
                <a:t>mio</a:t>
              </a:r>
              <a:r>
                <a:rPr lang="de-DE" sz="1200" b="1" dirty="0" smtClean="0"/>
                <a:t> PLN </a:t>
              </a:r>
              <a:r>
                <a:rPr lang="de-DE" sz="1200" dirty="0" smtClean="0"/>
                <a:t>(2014)</a:t>
              </a:r>
            </a:p>
            <a:p>
              <a:pPr algn="ctr"/>
              <a:r>
                <a:rPr lang="de-DE" sz="1200" b="1" dirty="0" smtClean="0"/>
                <a:t>280 </a:t>
              </a:r>
              <a:r>
                <a:rPr lang="de-DE" sz="1200" b="1" dirty="0" err="1" smtClean="0"/>
                <a:t>mio</a:t>
              </a:r>
              <a:r>
                <a:rPr lang="de-DE" sz="1200" b="1" dirty="0" smtClean="0"/>
                <a:t> PLN </a:t>
              </a:r>
              <a:r>
                <a:rPr lang="de-DE" sz="1200" dirty="0" smtClean="0"/>
                <a:t>(2013)</a:t>
              </a:r>
              <a:endParaRPr lang="de-DE" sz="1200" b="1" dirty="0" smtClean="0"/>
            </a:p>
            <a:p>
              <a:pPr algn="ctr"/>
              <a:r>
                <a:rPr lang="de-DE" sz="1200" b="1" dirty="0" smtClean="0"/>
                <a:t>115 </a:t>
              </a:r>
              <a:r>
                <a:rPr lang="de-DE" sz="1200" b="1" dirty="0" err="1" smtClean="0"/>
                <a:t>mio</a:t>
              </a:r>
              <a:r>
                <a:rPr lang="de-DE" sz="1200" b="1" dirty="0" smtClean="0"/>
                <a:t> PLN </a:t>
              </a:r>
              <a:r>
                <a:rPr lang="de-DE" sz="1200" dirty="0" smtClean="0"/>
                <a:t>(2012)</a:t>
              </a:r>
              <a:endParaRPr lang="de-DE" sz="1200" b="1" dirty="0" smtClean="0"/>
            </a:p>
            <a:p>
              <a:pPr algn="ctr"/>
              <a:endParaRPr lang="de-DE" sz="1200" b="1" dirty="0"/>
            </a:p>
          </p:txBody>
        </p:sp>
        <p:pic>
          <p:nvPicPr>
            <p:cNvPr id="42" name="Picture 22" descr="http://portalmedialny.pl/media/images/original/md5/0/0/0048f59ab8ed886ecffbc6c0e6453597/LOGO_ECHO_INVESTMENT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80312" y="4221088"/>
              <a:ext cx="1271153" cy="701435"/>
            </a:xfrm>
            <a:prstGeom prst="rect">
              <a:avLst/>
            </a:prstGeom>
            <a:noFill/>
          </p:spPr>
        </p:pic>
      </p:grpSp>
      <p:grpSp>
        <p:nvGrpSpPr>
          <p:cNvPr id="13" name="Gruppieren 67"/>
          <p:cNvGrpSpPr/>
          <p:nvPr/>
        </p:nvGrpSpPr>
        <p:grpSpPr>
          <a:xfrm>
            <a:off x="269630" y="4005064"/>
            <a:ext cx="1797050" cy="1835150"/>
            <a:chOff x="3705273" y="2025898"/>
            <a:chExt cx="1658815" cy="1835150"/>
          </a:xfrm>
        </p:grpSpPr>
        <p:sp>
          <p:nvSpPr>
            <p:cNvPr id="6" name="Prostokąt zaokrąglony 5"/>
            <p:cNvSpPr>
              <a:spLocks noChangeAspect="1"/>
            </p:cNvSpPr>
            <p:nvPr/>
          </p:nvSpPr>
          <p:spPr>
            <a:xfrm>
              <a:off x="3705273" y="2025898"/>
              <a:ext cx="1658815" cy="18351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0" rIns="91421" bIns="45710" anchor="ctr"/>
            <a:lstStyle/>
            <a:p>
              <a:pPr algn="ctr" defTabSz="95266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3779912" y="3030051"/>
              <a:ext cx="15121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/>
                <a:t>07.06.2013</a:t>
              </a:r>
            </a:p>
            <a:p>
              <a:pPr algn="ctr"/>
              <a:r>
                <a:rPr lang="de-DE" sz="1200" dirty="0" smtClean="0"/>
                <a:t>10.05.2020</a:t>
              </a:r>
            </a:p>
            <a:p>
              <a:pPr algn="ctr"/>
              <a:endParaRPr lang="de-DE" sz="1200" dirty="0" smtClean="0"/>
            </a:p>
            <a:p>
              <a:pPr algn="ctr"/>
              <a:r>
                <a:rPr lang="de-DE" sz="1200" b="1" dirty="0" smtClean="0"/>
                <a:t>1.038 </a:t>
              </a:r>
              <a:r>
                <a:rPr lang="de-DE" sz="1200" b="1" dirty="0" err="1" smtClean="0"/>
                <a:t>mld</a:t>
              </a:r>
              <a:r>
                <a:rPr lang="de-DE" sz="1200" b="1" dirty="0" smtClean="0"/>
                <a:t> PLN</a:t>
              </a:r>
              <a:endParaRPr lang="de-DE" sz="1200" b="1" dirty="0"/>
            </a:p>
          </p:txBody>
        </p:sp>
        <p:pic>
          <p:nvPicPr>
            <p:cNvPr id="50" name="Picture 12" descr="http://www.multimedia.pl/object.php/act/sho/oid/86f51b6bcd22fbaf424e4edd271ad7d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51920" y="2420888"/>
              <a:ext cx="1368331" cy="394743"/>
            </a:xfrm>
            <a:prstGeom prst="rect">
              <a:avLst/>
            </a:prstGeom>
            <a:noFill/>
          </p:spPr>
        </p:pic>
      </p:grpSp>
      <p:grpSp>
        <p:nvGrpSpPr>
          <p:cNvPr id="14" name="Gruppieren 66"/>
          <p:cNvGrpSpPr/>
          <p:nvPr/>
        </p:nvGrpSpPr>
        <p:grpSpPr>
          <a:xfrm>
            <a:off x="5886254" y="2025898"/>
            <a:ext cx="3672108" cy="1836738"/>
            <a:chOff x="5433465" y="2025898"/>
            <a:chExt cx="3389638" cy="1836738"/>
          </a:xfrm>
        </p:grpSpPr>
        <p:sp>
          <p:nvSpPr>
            <p:cNvPr id="4" name="Prostokąt zaokrąglony 3"/>
            <p:cNvSpPr>
              <a:spLocks noChangeAspect="1"/>
            </p:cNvSpPr>
            <p:nvPr/>
          </p:nvSpPr>
          <p:spPr>
            <a:xfrm>
              <a:off x="7164288" y="2025898"/>
              <a:ext cx="1658815" cy="183673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0" rIns="91421" bIns="45710" anchor="ctr"/>
            <a:lstStyle/>
            <a:p>
              <a:pPr algn="ctr" defTabSz="95266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5" name="Prostokąt zaokrąglony 4"/>
            <p:cNvSpPr>
              <a:spLocks noChangeAspect="1"/>
            </p:cNvSpPr>
            <p:nvPr/>
          </p:nvSpPr>
          <p:spPr>
            <a:xfrm>
              <a:off x="5433465" y="2025898"/>
              <a:ext cx="1658815" cy="18351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0" rIns="91421" bIns="45710" anchor="ctr"/>
            <a:lstStyle/>
            <a:p>
              <a:pPr algn="ctr" defTabSz="95266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7236296" y="2958043"/>
              <a:ext cx="15121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/>
                <a:t>29.08.2013</a:t>
              </a:r>
            </a:p>
            <a:p>
              <a:pPr algn="ctr"/>
              <a:r>
                <a:rPr lang="de-DE" sz="1200" dirty="0" smtClean="0"/>
                <a:t>27.06.2018</a:t>
              </a:r>
            </a:p>
            <a:p>
              <a:pPr algn="ctr"/>
              <a:endParaRPr lang="de-DE" sz="1200" dirty="0" smtClean="0"/>
            </a:p>
            <a:p>
              <a:pPr algn="ctr"/>
              <a:r>
                <a:rPr lang="de-DE" sz="1200" b="1" dirty="0" smtClean="0"/>
                <a:t>1.0 </a:t>
              </a:r>
              <a:r>
                <a:rPr lang="de-DE" sz="1200" b="1" dirty="0" err="1" smtClean="0"/>
                <a:t>mld</a:t>
              </a:r>
              <a:r>
                <a:rPr lang="de-DE" sz="1200" b="1" dirty="0" smtClean="0"/>
                <a:t> PLN</a:t>
              </a:r>
              <a:endParaRPr lang="de-DE" sz="1200" b="1" dirty="0"/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5508104" y="2958043"/>
              <a:ext cx="15121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/>
                <a:t>19.01.2012</a:t>
              </a:r>
            </a:p>
            <a:p>
              <a:pPr algn="ctr"/>
              <a:r>
                <a:rPr lang="de-DE" sz="1200" dirty="0" smtClean="0"/>
                <a:t>18.10.2019</a:t>
              </a:r>
            </a:p>
            <a:p>
              <a:pPr algn="ctr"/>
              <a:endParaRPr lang="de-DE" sz="1200" dirty="0" smtClean="0"/>
            </a:p>
            <a:p>
              <a:pPr algn="ctr"/>
              <a:r>
                <a:rPr lang="de-DE" sz="1200" b="1" dirty="0" smtClean="0"/>
                <a:t>1.0 </a:t>
              </a:r>
              <a:r>
                <a:rPr lang="de-DE" sz="1200" b="1" dirty="0" err="1" smtClean="0"/>
                <a:t>mld</a:t>
              </a:r>
              <a:r>
                <a:rPr lang="de-DE" sz="1200" b="1" dirty="0" smtClean="0"/>
                <a:t> PLN</a:t>
              </a:r>
              <a:endParaRPr lang="de-DE" sz="1200" b="1" dirty="0"/>
            </a:p>
          </p:txBody>
        </p:sp>
        <p:pic>
          <p:nvPicPr>
            <p:cNvPr id="61" name="Picture 20" descr="http://sport.pya.org.pl/kcfinder/upload/images/znak%20A(1)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00801" y="2348880"/>
              <a:ext cx="1519471" cy="481932"/>
            </a:xfrm>
            <a:prstGeom prst="rect">
              <a:avLst/>
            </a:prstGeom>
            <a:noFill/>
          </p:spPr>
        </p:pic>
        <p:pic>
          <p:nvPicPr>
            <p:cNvPr id="62" name="Picture 18" descr="http://pvportal.pl/uploads/foto/19290d36d544c997a76f4e88a0bb261322e0158a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251135" y="2147095"/>
              <a:ext cx="1425321" cy="705841"/>
            </a:xfrm>
            <a:prstGeom prst="rect">
              <a:avLst/>
            </a:prstGeom>
            <a:noFill/>
          </p:spPr>
        </p:pic>
      </p:grpSp>
      <p:grpSp>
        <p:nvGrpSpPr>
          <p:cNvPr id="15" name="Gruppieren 70"/>
          <p:cNvGrpSpPr/>
          <p:nvPr/>
        </p:nvGrpSpPr>
        <p:grpSpPr>
          <a:xfrm>
            <a:off x="4014046" y="4005064"/>
            <a:ext cx="1797050" cy="1835150"/>
            <a:chOff x="248889" y="2025898"/>
            <a:chExt cx="1658815" cy="1835150"/>
          </a:xfrm>
        </p:grpSpPr>
        <p:sp>
          <p:nvSpPr>
            <p:cNvPr id="8" name="Prostokąt zaokrąglony 7"/>
            <p:cNvSpPr>
              <a:spLocks noChangeAspect="1"/>
            </p:cNvSpPr>
            <p:nvPr/>
          </p:nvSpPr>
          <p:spPr>
            <a:xfrm>
              <a:off x="248889" y="2025898"/>
              <a:ext cx="1658815" cy="183515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1" tIns="45710" rIns="91421" bIns="45710" anchor="ctr"/>
            <a:lstStyle/>
            <a:p>
              <a:pPr algn="ctr" defTabSz="95266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323528" y="3030051"/>
              <a:ext cx="15841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/>
                <a:t>05.08.2013</a:t>
              </a:r>
            </a:p>
            <a:p>
              <a:pPr algn="ctr"/>
              <a:r>
                <a:rPr lang="de-DE" sz="1200" dirty="0" smtClean="0"/>
                <a:t>16.04.2021</a:t>
              </a:r>
            </a:p>
            <a:p>
              <a:pPr algn="ctr"/>
              <a:endParaRPr lang="de-DE" sz="1200" dirty="0" smtClean="0"/>
            </a:p>
            <a:p>
              <a:pPr algn="ctr"/>
              <a:r>
                <a:rPr lang="de-DE" sz="1200" b="1" dirty="0" smtClean="0"/>
                <a:t>584 </a:t>
              </a:r>
              <a:r>
                <a:rPr lang="de-DE" sz="1200" b="1" dirty="0" err="1" smtClean="0"/>
                <a:t>mio</a:t>
              </a:r>
              <a:r>
                <a:rPr lang="de-DE" sz="1200" b="1" dirty="0" smtClean="0"/>
                <a:t> PLN</a:t>
              </a:r>
              <a:endParaRPr lang="de-DE" sz="1200" b="1" dirty="0"/>
            </a:p>
          </p:txBody>
        </p:sp>
        <p:pic>
          <p:nvPicPr>
            <p:cNvPr id="70" name="Picture 24" descr="http://www.innervalue.pl/resources/Loga/midas-n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83568" y="2169914"/>
              <a:ext cx="852018" cy="72962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0472" y="2"/>
            <a:ext cx="8712968" cy="960155"/>
          </a:xfrm>
        </p:spPr>
        <p:txBody>
          <a:bodyPr/>
          <a:lstStyle/>
          <a:p>
            <a:pPr algn="l"/>
            <a:r>
              <a:rPr lang="pl-PL" dirty="0" smtClean="0"/>
              <a:t>Proces przeprowadzenia oferty </a:t>
            </a:r>
            <a:br>
              <a:rPr lang="pl-PL" dirty="0" smtClean="0"/>
            </a:br>
            <a:r>
              <a:rPr lang="pl-PL" dirty="0" smtClean="0"/>
              <a:t>i przygotowania do wejścia na rynki giełdowe </a:t>
            </a:r>
            <a:endParaRPr lang="pl-PL" dirty="0"/>
          </a:p>
        </p:txBody>
      </p:sp>
      <p:sp>
        <p:nvSpPr>
          <p:cNvPr id="100" name="Prostokąt 99"/>
          <p:cNvSpPr/>
          <p:nvPr/>
        </p:nvSpPr>
        <p:spPr bwMode="auto">
          <a:xfrm>
            <a:off x="1208584" y="4724822"/>
            <a:ext cx="7488832" cy="3175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2">
                  <a:lumMod val="75000"/>
                </a:schemeClr>
              </a:gs>
            </a:gsLst>
            <a:lin ang="0" scaled="1"/>
            <a:tileRect/>
          </a:gra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anchor="ctr"/>
          <a:lstStyle/>
          <a:p>
            <a:pPr marL="339655" indent="-339655" algn="ctr" defTabSz="449169">
              <a:lnSpc>
                <a:spcPct val="87000"/>
              </a:lnSpc>
              <a:spcBef>
                <a:spcPts val="800"/>
              </a:spcBef>
              <a:buClr>
                <a:srgbClr val="006699"/>
              </a:buClr>
              <a:buSzPct val="130000"/>
              <a:defRPr/>
            </a:pPr>
            <a:r>
              <a:rPr lang="pl-PL" sz="1400" dirty="0">
                <a:solidFill>
                  <a:schemeClr val="bg1"/>
                </a:solidFill>
                <a:latin typeface="Calibri" pitchFamily="34" charset="0"/>
              </a:rPr>
              <a:t>Sporządzenie prospektu emisyjnego / dokumentu informacyjnego </a:t>
            </a:r>
          </a:p>
        </p:txBody>
      </p:sp>
      <p:sp>
        <p:nvSpPr>
          <p:cNvPr id="102" name="Rectangle 3"/>
          <p:cNvSpPr>
            <a:spLocks noChangeArrowheads="1"/>
          </p:cNvSpPr>
          <p:nvPr/>
        </p:nvSpPr>
        <p:spPr bwMode="auto">
          <a:xfrm>
            <a:off x="468315" y="1196977"/>
            <a:ext cx="789940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0" rIns="91421" bIns="45710"/>
          <a:lstStyle/>
          <a:p>
            <a:pPr marL="339655" indent="-339655" defTabSz="449169">
              <a:lnSpc>
                <a:spcPct val="87000"/>
              </a:lnSpc>
              <a:spcBef>
                <a:spcPts val="800"/>
              </a:spcBef>
              <a:buClr>
                <a:srgbClr val="006699"/>
              </a:buClr>
              <a:buSzPct val="130000"/>
              <a:buFontTx/>
              <a:buChar char="•"/>
            </a:pPr>
            <a:endParaRPr lang="pl-PL" sz="2000" dirty="0">
              <a:solidFill>
                <a:srgbClr val="000000"/>
              </a:solidFill>
            </a:endParaRPr>
          </a:p>
          <a:p>
            <a:pPr marL="339655" indent="-339655" defTabSz="449169">
              <a:lnSpc>
                <a:spcPct val="87000"/>
              </a:lnSpc>
              <a:spcBef>
                <a:spcPts val="800"/>
              </a:spcBef>
              <a:buClr>
                <a:srgbClr val="006699"/>
              </a:buClr>
              <a:buSzPct val="130000"/>
              <a:buFontTx/>
              <a:buChar char="•"/>
            </a:pPr>
            <a:endParaRPr lang="pl-PL" sz="2000" dirty="0">
              <a:solidFill>
                <a:srgbClr val="000000"/>
              </a:solidFill>
            </a:endParaRPr>
          </a:p>
          <a:p>
            <a:pPr marL="339655" indent="-339655" defTabSz="449169">
              <a:lnSpc>
                <a:spcPct val="87000"/>
              </a:lnSpc>
              <a:spcBef>
                <a:spcPts val="800"/>
              </a:spcBef>
              <a:buClr>
                <a:srgbClr val="006699"/>
              </a:buClr>
              <a:buSzPct val="130000"/>
              <a:buFontTx/>
              <a:buChar char="•"/>
            </a:pPr>
            <a:endParaRPr lang="pl-PL" sz="2000" dirty="0">
              <a:solidFill>
                <a:srgbClr val="000000"/>
              </a:solidFill>
            </a:endParaRPr>
          </a:p>
          <a:p>
            <a:pPr marL="339655" indent="-339655" defTabSz="449169">
              <a:lnSpc>
                <a:spcPct val="87000"/>
              </a:lnSpc>
              <a:spcBef>
                <a:spcPts val="800"/>
              </a:spcBef>
              <a:buClr>
                <a:srgbClr val="006699"/>
              </a:buClr>
              <a:buSzPct val="130000"/>
              <a:buFontTx/>
              <a:buChar char="•"/>
            </a:pPr>
            <a:endParaRPr lang="pl-PL" sz="2000" dirty="0">
              <a:solidFill>
                <a:srgbClr val="000000"/>
              </a:solidFill>
            </a:endParaRPr>
          </a:p>
          <a:p>
            <a:pPr marL="339655" indent="-339655" defTabSz="449169">
              <a:lnSpc>
                <a:spcPct val="87000"/>
              </a:lnSpc>
              <a:spcBef>
                <a:spcPts val="800"/>
              </a:spcBef>
              <a:buClr>
                <a:srgbClr val="006699"/>
              </a:buClr>
              <a:buSzPct val="130000"/>
              <a:buFontTx/>
              <a:buChar char="•"/>
            </a:pPr>
            <a:endParaRPr lang="pl-PL" sz="2000" dirty="0">
              <a:solidFill>
                <a:srgbClr val="000000"/>
              </a:solidFill>
            </a:endParaRPr>
          </a:p>
          <a:p>
            <a:pPr marL="339655" indent="-339655" defTabSz="449169">
              <a:lnSpc>
                <a:spcPct val="87000"/>
              </a:lnSpc>
              <a:spcBef>
                <a:spcPts val="800"/>
              </a:spcBef>
              <a:buClr>
                <a:srgbClr val="006699"/>
              </a:buClr>
              <a:buSzPct val="130000"/>
            </a:pPr>
            <a:r>
              <a:rPr lang="pl-PL" sz="1400" dirty="0">
                <a:solidFill>
                  <a:srgbClr val="000000"/>
                </a:solidFill>
              </a:rPr>
              <a:t>		</a:t>
            </a:r>
          </a:p>
          <a:p>
            <a:pPr marL="339655" indent="-339655" defTabSz="449169">
              <a:lnSpc>
                <a:spcPct val="87000"/>
              </a:lnSpc>
              <a:spcBef>
                <a:spcPts val="800"/>
              </a:spcBef>
              <a:buClr>
                <a:srgbClr val="006699"/>
              </a:buClr>
              <a:buSzPct val="130000"/>
              <a:buFontTx/>
              <a:buChar char="•"/>
            </a:pPr>
            <a:endParaRPr lang="pl-PL" sz="1400" dirty="0">
              <a:solidFill>
                <a:srgbClr val="000000"/>
              </a:solidFill>
            </a:endParaRPr>
          </a:p>
          <a:p>
            <a:pPr marL="339655" indent="-339655" defTabSz="449169">
              <a:lnSpc>
                <a:spcPct val="87000"/>
              </a:lnSpc>
              <a:spcBef>
                <a:spcPts val="800"/>
              </a:spcBef>
              <a:buClr>
                <a:srgbClr val="006699"/>
              </a:buClr>
              <a:buSzPct val="130000"/>
              <a:buFontTx/>
              <a:buChar char="•"/>
            </a:pPr>
            <a:endParaRPr lang="pl-PL" sz="1400" dirty="0">
              <a:solidFill>
                <a:srgbClr val="000000"/>
              </a:solidFill>
            </a:endParaRPr>
          </a:p>
          <a:p>
            <a:pPr marL="339655" indent="-339655" defTabSz="449169">
              <a:lnSpc>
                <a:spcPct val="87000"/>
              </a:lnSpc>
              <a:spcBef>
                <a:spcPts val="800"/>
              </a:spcBef>
              <a:buClr>
                <a:srgbClr val="006699"/>
              </a:buClr>
              <a:buSzPct val="130000"/>
              <a:buFontTx/>
              <a:buChar char="•"/>
            </a:pPr>
            <a:endParaRPr lang="pl-PL" sz="1400" dirty="0">
              <a:solidFill>
                <a:srgbClr val="000000"/>
              </a:solidFill>
            </a:endParaRPr>
          </a:p>
          <a:p>
            <a:pPr marL="339655" indent="-339655" defTabSz="449169">
              <a:lnSpc>
                <a:spcPct val="87000"/>
              </a:lnSpc>
              <a:spcBef>
                <a:spcPts val="800"/>
              </a:spcBef>
              <a:buClr>
                <a:srgbClr val="006699"/>
              </a:buClr>
              <a:buSzPct val="130000"/>
              <a:buFontTx/>
              <a:buChar char="•"/>
            </a:pPr>
            <a:endParaRPr lang="pl-PL" sz="2000" dirty="0">
              <a:solidFill>
                <a:srgbClr val="000000"/>
              </a:solidFill>
            </a:endParaRPr>
          </a:p>
          <a:p>
            <a:pPr marL="339655" indent="-339655" defTabSz="449169">
              <a:lnSpc>
                <a:spcPct val="87000"/>
              </a:lnSpc>
              <a:spcBef>
                <a:spcPts val="800"/>
              </a:spcBef>
              <a:buClr>
                <a:srgbClr val="006699"/>
              </a:buClr>
              <a:buSzPct val="130000"/>
              <a:buFontTx/>
              <a:buChar char="•"/>
            </a:pPr>
            <a:endParaRPr lang="pl-PL" sz="2000" dirty="0">
              <a:solidFill>
                <a:srgbClr val="000000"/>
              </a:solidFill>
            </a:endParaRPr>
          </a:p>
          <a:p>
            <a:pPr marL="339655" indent="-339655" defTabSz="449169">
              <a:lnSpc>
                <a:spcPct val="87000"/>
              </a:lnSpc>
              <a:spcBef>
                <a:spcPts val="800"/>
              </a:spcBef>
              <a:buClr>
                <a:srgbClr val="006699"/>
              </a:buClr>
              <a:buSzPct val="130000"/>
              <a:buFontTx/>
              <a:buChar char="•"/>
            </a:pPr>
            <a:endParaRPr lang="pl-PL" sz="2000" dirty="0">
              <a:solidFill>
                <a:srgbClr val="000000"/>
              </a:solidFill>
            </a:endParaRPr>
          </a:p>
        </p:txBody>
      </p:sp>
      <p:sp>
        <p:nvSpPr>
          <p:cNvPr id="103" name="Prostokąt 102"/>
          <p:cNvSpPr/>
          <p:nvPr/>
        </p:nvSpPr>
        <p:spPr>
          <a:xfrm>
            <a:off x="2576738" y="1124744"/>
            <a:ext cx="4176464" cy="415801"/>
          </a:xfrm>
          <a:prstGeom prst="rect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anchor="ctr"/>
          <a:lstStyle/>
          <a:p>
            <a:pPr marL="339655" indent="-339655" algn="ctr" defTabSz="449169">
              <a:lnSpc>
                <a:spcPct val="87000"/>
              </a:lnSpc>
              <a:spcBef>
                <a:spcPts val="800"/>
              </a:spcBef>
              <a:buClr>
                <a:srgbClr val="006699"/>
              </a:buClr>
              <a:buSzPct val="130000"/>
              <a:defRPr/>
            </a:pPr>
            <a:r>
              <a:rPr lang="pl-PL" sz="1600" dirty="0">
                <a:solidFill>
                  <a:schemeClr val="bg1"/>
                </a:solidFill>
                <a:latin typeface="Calibri" pitchFamily="34" charset="0"/>
              </a:rPr>
              <a:t>Decyzja właścicieli o wejściu na giełdę</a:t>
            </a:r>
          </a:p>
        </p:txBody>
      </p:sp>
      <p:sp>
        <p:nvSpPr>
          <p:cNvPr id="105" name="Prostokąt 104"/>
          <p:cNvSpPr/>
          <p:nvPr/>
        </p:nvSpPr>
        <p:spPr bwMode="auto">
          <a:xfrm>
            <a:off x="1208584" y="1700810"/>
            <a:ext cx="7488832" cy="373375"/>
          </a:xfrm>
          <a:prstGeom prst="rect">
            <a:avLst/>
          </a:prstGeom>
          <a:solidFill>
            <a:schemeClr val="accent1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anchor="ctr"/>
          <a:lstStyle/>
          <a:p>
            <a:pPr marL="339655" indent="-339655" algn="ctr" defTabSz="449169">
              <a:lnSpc>
                <a:spcPct val="87000"/>
              </a:lnSpc>
              <a:spcBef>
                <a:spcPts val="800"/>
              </a:spcBef>
              <a:buClr>
                <a:srgbClr val="006699"/>
              </a:buClr>
              <a:buSzPct val="130000"/>
              <a:defRPr/>
            </a:pPr>
            <a:r>
              <a:rPr lang="pl-PL" sz="1400" dirty="0">
                <a:solidFill>
                  <a:schemeClr val="bg1"/>
                </a:solidFill>
                <a:latin typeface="Calibri" pitchFamily="34" charset="0"/>
              </a:rPr>
              <a:t>Przekształcenie w spółkę akcyjną (jeśli funkcjonuje w innej formie prawnej)</a:t>
            </a:r>
          </a:p>
        </p:txBody>
      </p:sp>
      <p:sp>
        <p:nvSpPr>
          <p:cNvPr id="107" name="Prostokąt 106"/>
          <p:cNvSpPr/>
          <p:nvPr/>
        </p:nvSpPr>
        <p:spPr bwMode="auto">
          <a:xfrm>
            <a:off x="1208584" y="2132858"/>
            <a:ext cx="7488832" cy="432048"/>
          </a:xfrm>
          <a:prstGeom prst="rect">
            <a:avLst/>
          </a:prstGeom>
          <a:solidFill>
            <a:schemeClr val="accent1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anchor="ctr"/>
          <a:lstStyle/>
          <a:p>
            <a:pPr marL="339655" indent="-339655" algn="ctr" defTabSz="449169">
              <a:lnSpc>
                <a:spcPct val="87000"/>
              </a:lnSpc>
              <a:spcBef>
                <a:spcPts val="800"/>
              </a:spcBef>
              <a:buClr>
                <a:srgbClr val="006699"/>
              </a:buClr>
              <a:buSzPct val="130000"/>
              <a:defRPr/>
            </a:pPr>
            <a:r>
              <a:rPr lang="pl-PL" sz="1400" dirty="0">
                <a:solidFill>
                  <a:schemeClr val="bg1"/>
                </a:solidFill>
                <a:latin typeface="Calibri" pitchFamily="34" charset="0"/>
              </a:rPr>
              <a:t>Uchwała WZ o zamiarze wprowadzenia akcji do obrotu </a:t>
            </a:r>
            <a:r>
              <a:rPr lang="pl-PL" sz="1400" dirty="0" smtClean="0">
                <a:solidFill>
                  <a:schemeClr val="bg1"/>
                </a:solidFill>
                <a:latin typeface="Calibri" pitchFamily="34" charset="0"/>
              </a:rPr>
              <a:t>giełdowego i </a:t>
            </a:r>
            <a:r>
              <a:rPr lang="pl-PL" sz="1400" dirty="0">
                <a:solidFill>
                  <a:schemeClr val="bg1"/>
                </a:solidFill>
                <a:latin typeface="Calibri" pitchFamily="34" charset="0"/>
              </a:rPr>
              <a:t>ewentualnej nowej emisji akcji</a:t>
            </a:r>
          </a:p>
        </p:txBody>
      </p:sp>
      <p:sp>
        <p:nvSpPr>
          <p:cNvPr id="109" name="Prostokąt 108"/>
          <p:cNvSpPr/>
          <p:nvPr/>
        </p:nvSpPr>
        <p:spPr>
          <a:xfrm>
            <a:off x="1208584" y="2636914"/>
            <a:ext cx="7488832" cy="360040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anchor="ctr"/>
          <a:lstStyle/>
          <a:p>
            <a:pPr marL="339655" indent="-339655" algn="ctr" defTabSz="449169">
              <a:lnSpc>
                <a:spcPct val="87000"/>
              </a:lnSpc>
              <a:spcBef>
                <a:spcPts val="800"/>
              </a:spcBef>
              <a:buClr>
                <a:srgbClr val="006699"/>
              </a:buClr>
              <a:buSzPct val="130000"/>
              <a:defRPr/>
            </a:pPr>
            <a:r>
              <a:rPr lang="pl-PL" sz="1400" dirty="0">
                <a:solidFill>
                  <a:schemeClr val="bg1"/>
                </a:solidFill>
                <a:latin typeface="Calibri" pitchFamily="34" charset="0"/>
              </a:rPr>
              <a:t>Wybór domu maklerskiego i </a:t>
            </a:r>
            <a:r>
              <a:rPr lang="pl-PL" sz="1400" dirty="0" smtClean="0">
                <a:solidFill>
                  <a:schemeClr val="bg1"/>
                </a:solidFill>
                <a:latin typeface="Calibri" pitchFamily="34" charset="0"/>
              </a:rPr>
              <a:t>doradców/ Autoryzowanego Doradcy</a:t>
            </a:r>
            <a:endParaRPr lang="pl-PL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0" name="Strzałka w dół 109"/>
          <p:cNvSpPr/>
          <p:nvPr/>
        </p:nvSpPr>
        <p:spPr>
          <a:xfrm>
            <a:off x="4376169" y="3717034"/>
            <a:ext cx="504825" cy="432048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112" name="Prostokąt 111"/>
          <p:cNvSpPr/>
          <p:nvPr/>
        </p:nvSpPr>
        <p:spPr bwMode="auto">
          <a:xfrm>
            <a:off x="1208584" y="5516912"/>
            <a:ext cx="7488832" cy="31591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2">
                  <a:lumMod val="75000"/>
                </a:schemeClr>
              </a:gs>
            </a:gsLst>
            <a:lin ang="0" scaled="1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anchor="ctr"/>
          <a:lstStyle/>
          <a:p>
            <a:pPr marL="339655" indent="-339655" algn="ctr" defTabSz="449169">
              <a:lnSpc>
                <a:spcPct val="87000"/>
              </a:lnSpc>
              <a:spcBef>
                <a:spcPts val="800"/>
              </a:spcBef>
              <a:buClr>
                <a:srgbClr val="006699"/>
              </a:buClr>
              <a:buSzPct val="130000"/>
              <a:defRPr/>
            </a:pPr>
            <a:r>
              <a:rPr lang="pl-PL" sz="1400" dirty="0">
                <a:solidFill>
                  <a:schemeClr val="bg1"/>
                </a:solidFill>
                <a:latin typeface="Calibri" pitchFamily="34" charset="0"/>
              </a:rPr>
              <a:t>Rejestracja </a:t>
            </a:r>
            <a:r>
              <a:rPr lang="pl-PL" sz="1400" dirty="0" smtClean="0">
                <a:solidFill>
                  <a:schemeClr val="bg1"/>
                </a:solidFill>
                <a:latin typeface="Calibri" pitchFamily="34" charset="0"/>
              </a:rPr>
              <a:t>papierów wartościowych  </a:t>
            </a:r>
            <a:r>
              <a:rPr lang="pl-PL" sz="1400" dirty="0">
                <a:solidFill>
                  <a:schemeClr val="bg1"/>
                </a:solidFill>
                <a:latin typeface="Calibri" pitchFamily="34" charset="0"/>
              </a:rPr>
              <a:t>w KDPW</a:t>
            </a:r>
          </a:p>
        </p:txBody>
      </p:sp>
      <p:sp>
        <p:nvSpPr>
          <p:cNvPr id="114" name="Prostokąt 113"/>
          <p:cNvSpPr/>
          <p:nvPr/>
        </p:nvSpPr>
        <p:spPr>
          <a:xfrm>
            <a:off x="1208586" y="5876950"/>
            <a:ext cx="7488831" cy="360362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anchor="ctr"/>
          <a:lstStyle/>
          <a:p>
            <a:pPr marL="339655" indent="-339655" algn="ctr" defTabSz="449169">
              <a:lnSpc>
                <a:spcPct val="87000"/>
              </a:lnSpc>
              <a:spcBef>
                <a:spcPts val="800"/>
              </a:spcBef>
              <a:buClr>
                <a:srgbClr val="006699"/>
              </a:buClr>
              <a:buSzPct val="130000"/>
              <a:defRPr/>
            </a:pPr>
            <a:r>
              <a:rPr lang="pl-PL" sz="1400" dirty="0">
                <a:solidFill>
                  <a:schemeClr val="bg1"/>
                </a:solidFill>
                <a:latin typeface="Calibri" pitchFamily="34" charset="0"/>
              </a:rPr>
              <a:t>Dopuszczenie papierów wartościowych do notowań na GPW</a:t>
            </a:r>
          </a:p>
        </p:txBody>
      </p:sp>
      <p:sp>
        <p:nvSpPr>
          <p:cNvPr id="116" name="Prostokąt 115"/>
          <p:cNvSpPr/>
          <p:nvPr/>
        </p:nvSpPr>
        <p:spPr>
          <a:xfrm>
            <a:off x="2576739" y="6381330"/>
            <a:ext cx="4176464" cy="346075"/>
          </a:xfrm>
          <a:prstGeom prst="rect">
            <a:avLst/>
          </a:prstGeom>
          <a:solidFill>
            <a:schemeClr val="accent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anchor="ctr"/>
          <a:lstStyle/>
          <a:p>
            <a:pPr marL="339655" indent="-339655" algn="ctr" defTabSz="449169">
              <a:lnSpc>
                <a:spcPct val="87000"/>
              </a:lnSpc>
              <a:spcBef>
                <a:spcPts val="800"/>
              </a:spcBef>
              <a:buClr>
                <a:srgbClr val="006699"/>
              </a:buClr>
              <a:buSzPct val="130000"/>
              <a:defRPr/>
            </a:pPr>
            <a:r>
              <a:rPr lang="pl-PL" sz="1400" dirty="0">
                <a:solidFill>
                  <a:schemeClr val="bg1"/>
                </a:solidFill>
              </a:rPr>
              <a:t>Debiut giełdowy</a:t>
            </a:r>
          </a:p>
        </p:txBody>
      </p:sp>
      <p:sp>
        <p:nvSpPr>
          <p:cNvPr id="117" name="Prostokąt zaokrąglony 116"/>
          <p:cNvSpPr/>
          <p:nvPr/>
        </p:nvSpPr>
        <p:spPr>
          <a:xfrm>
            <a:off x="473472" y="1052738"/>
            <a:ext cx="8944024" cy="5760640"/>
          </a:xfrm>
          <a:prstGeom prst="roundRect">
            <a:avLst/>
          </a:prstGeom>
          <a:noFill/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/>
            <a:endParaRPr lang="pl-PL"/>
          </a:p>
        </p:txBody>
      </p:sp>
      <p:sp>
        <p:nvSpPr>
          <p:cNvPr id="28" name="Prostokąt 27"/>
          <p:cNvSpPr/>
          <p:nvPr/>
        </p:nvSpPr>
        <p:spPr>
          <a:xfrm>
            <a:off x="1208584" y="3068962"/>
            <a:ext cx="7488832" cy="3600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anchor="ctr"/>
          <a:lstStyle/>
          <a:p>
            <a:pPr marL="339655" indent="-339655" algn="ctr" defTabSz="449169">
              <a:lnSpc>
                <a:spcPct val="87000"/>
              </a:lnSpc>
              <a:spcBef>
                <a:spcPts val="800"/>
              </a:spcBef>
              <a:buClr>
                <a:srgbClr val="006699"/>
              </a:buClr>
              <a:buSzPct val="130000"/>
              <a:defRPr/>
            </a:pPr>
            <a:r>
              <a:rPr lang="pl-PL" sz="1400" dirty="0" smtClean="0">
                <a:solidFill>
                  <a:schemeClr val="bg1"/>
                </a:solidFill>
                <a:latin typeface="Calibri" pitchFamily="34" charset="0"/>
              </a:rPr>
              <a:t>Biznesowy, finansowy i prawny proces  </a:t>
            </a:r>
            <a:r>
              <a:rPr lang="pl-PL" sz="1400" dirty="0" err="1" smtClean="0">
                <a:solidFill>
                  <a:schemeClr val="bg1"/>
                </a:solidFill>
                <a:latin typeface="Calibri" pitchFamily="34" charset="0"/>
              </a:rPr>
              <a:t>due</a:t>
            </a:r>
            <a:r>
              <a:rPr lang="pl-PL" sz="1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sz="1400" dirty="0" err="1" smtClean="0">
                <a:solidFill>
                  <a:schemeClr val="bg1"/>
                </a:solidFill>
                <a:latin typeface="Calibri" pitchFamily="34" charset="0"/>
              </a:rPr>
              <a:t>dilligence</a:t>
            </a:r>
            <a:endParaRPr lang="pl-PL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1208584" y="3501008"/>
            <a:ext cx="7488832" cy="3600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anchor="ctr"/>
          <a:lstStyle/>
          <a:p>
            <a:pPr marL="339655" indent="-339655" algn="ctr" defTabSz="449169">
              <a:lnSpc>
                <a:spcPct val="87000"/>
              </a:lnSpc>
              <a:spcBef>
                <a:spcPts val="800"/>
              </a:spcBef>
              <a:buClr>
                <a:srgbClr val="006699"/>
              </a:buClr>
              <a:buSzPct val="130000"/>
              <a:defRPr/>
            </a:pPr>
            <a:r>
              <a:rPr lang="pl-PL" sz="1400" dirty="0" smtClean="0">
                <a:solidFill>
                  <a:schemeClr val="bg1"/>
                </a:solidFill>
                <a:latin typeface="Calibri" pitchFamily="34" charset="0"/>
              </a:rPr>
              <a:t>Wycena spółki </a:t>
            </a:r>
            <a:endParaRPr lang="pl-PL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1208584" y="3933056"/>
            <a:ext cx="7488832" cy="3600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anchor="ctr"/>
          <a:lstStyle/>
          <a:p>
            <a:pPr marL="339655" indent="-339655" algn="ctr" defTabSz="449169">
              <a:lnSpc>
                <a:spcPct val="87000"/>
              </a:lnSpc>
              <a:spcBef>
                <a:spcPts val="800"/>
              </a:spcBef>
              <a:buClr>
                <a:srgbClr val="006699"/>
              </a:buClr>
              <a:buSzPct val="130000"/>
              <a:defRPr/>
            </a:pPr>
            <a:r>
              <a:rPr lang="pl-PL" sz="1400" dirty="0" smtClean="0">
                <a:solidFill>
                  <a:schemeClr val="bg1"/>
                </a:solidFill>
                <a:latin typeface="Calibri" pitchFamily="34" charset="0"/>
              </a:rPr>
              <a:t>Przygotowanie  koncepcji transakcji, equity story i komunikacja z rynkiem</a:t>
            </a:r>
            <a:endParaRPr lang="pl-PL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1208584" y="5084864"/>
            <a:ext cx="7488832" cy="3600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anchor="ctr"/>
          <a:lstStyle/>
          <a:p>
            <a:pPr marL="339655" indent="-339655" algn="ctr" defTabSz="449169">
              <a:lnSpc>
                <a:spcPct val="87000"/>
              </a:lnSpc>
              <a:spcBef>
                <a:spcPts val="800"/>
              </a:spcBef>
              <a:buClr>
                <a:srgbClr val="006699"/>
              </a:buClr>
              <a:buSzPct val="130000"/>
              <a:defRPr/>
            </a:pPr>
            <a:r>
              <a:rPr lang="pl-PL" sz="1400" dirty="0" smtClean="0">
                <a:solidFill>
                  <a:schemeClr val="bg1"/>
                </a:solidFill>
                <a:latin typeface="Calibri" pitchFamily="34" charset="0"/>
              </a:rPr>
              <a:t>Realizacja transakcji  (plasowanie oferty) </a:t>
            </a:r>
            <a:endParaRPr lang="pl-PL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" name="Prostokąt 31"/>
          <p:cNvSpPr/>
          <p:nvPr/>
        </p:nvSpPr>
        <p:spPr bwMode="auto">
          <a:xfrm>
            <a:off x="1208584" y="4335638"/>
            <a:ext cx="7488832" cy="3175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2">
                  <a:lumMod val="75000"/>
                </a:schemeClr>
              </a:gs>
            </a:gsLst>
            <a:lin ang="0" scaled="1"/>
            <a:tileRect/>
          </a:gradFill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anchor="ctr"/>
          <a:lstStyle/>
          <a:p>
            <a:pPr marL="339655" indent="-339655" algn="ctr" defTabSz="449169">
              <a:lnSpc>
                <a:spcPct val="87000"/>
              </a:lnSpc>
              <a:spcBef>
                <a:spcPts val="800"/>
              </a:spcBef>
              <a:buClr>
                <a:srgbClr val="006699"/>
              </a:buClr>
              <a:buSzPct val="130000"/>
              <a:defRPr/>
            </a:pPr>
            <a:r>
              <a:rPr lang="pl-PL" sz="1400" dirty="0" err="1" smtClean="0">
                <a:solidFill>
                  <a:schemeClr val="bg1"/>
                </a:solidFill>
                <a:latin typeface="Calibri" pitchFamily="34" charset="0"/>
              </a:rPr>
              <a:t>Roadshow</a:t>
            </a:r>
            <a:endParaRPr lang="pl-PL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5" name="Strzałka w dół 114"/>
          <p:cNvSpPr/>
          <p:nvPr/>
        </p:nvSpPr>
        <p:spPr>
          <a:xfrm>
            <a:off x="3152800" y="6236991"/>
            <a:ext cx="504825" cy="360363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33" name="Strzałka w dół 32"/>
          <p:cNvSpPr/>
          <p:nvPr/>
        </p:nvSpPr>
        <p:spPr>
          <a:xfrm>
            <a:off x="6177138" y="1412776"/>
            <a:ext cx="504825" cy="360363"/>
          </a:xfrm>
          <a:prstGeom prst="down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anchor="ctr"/>
          <a:lstStyle/>
          <a:p>
            <a:pPr algn="ctr">
              <a:defRPr/>
            </a:pPr>
            <a:endParaRPr lang="pl-PL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/>
          <p:cNvSpPr/>
          <p:nvPr/>
        </p:nvSpPr>
        <p:spPr>
          <a:xfrm>
            <a:off x="116463" y="1052736"/>
            <a:ext cx="5538615" cy="30963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tabLst>
                <a:tab pos="266700" algn="l"/>
              </a:tabLst>
              <a:defRPr/>
            </a:pPr>
            <a:r>
              <a:rPr lang="pl-PL" sz="12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	</a:t>
            </a:r>
          </a:p>
          <a:p>
            <a:pPr>
              <a:lnSpc>
                <a:spcPct val="150000"/>
              </a:lnSpc>
              <a:tabLst>
                <a:tab pos="266700" algn="l"/>
              </a:tabLst>
              <a:defRPr/>
            </a:pPr>
            <a:r>
              <a:rPr lang="pl-PL" sz="12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	</a:t>
            </a:r>
            <a:endParaRPr lang="pl-PL" sz="12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Rounded Rectangle 16"/>
          <p:cNvSpPr/>
          <p:nvPr/>
        </p:nvSpPr>
        <p:spPr>
          <a:xfrm>
            <a:off x="5961112" y="1052736"/>
            <a:ext cx="3588399" cy="40324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tabLst>
                <a:tab pos="266700" algn="l"/>
              </a:tabLst>
              <a:defRPr/>
            </a:pPr>
            <a:r>
              <a:rPr lang="pl-PL" sz="12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	</a:t>
            </a:r>
          </a:p>
          <a:p>
            <a:pPr>
              <a:lnSpc>
                <a:spcPct val="150000"/>
              </a:lnSpc>
              <a:tabLst>
                <a:tab pos="266700" algn="l"/>
              </a:tabLst>
              <a:defRPr/>
            </a:pPr>
            <a:r>
              <a:rPr lang="pl-PL" sz="12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	</a:t>
            </a:r>
            <a:endParaRPr lang="pl-PL" sz="1200" dirty="0">
              <a:solidFill>
                <a:schemeClr val="tx1">
                  <a:lumMod val="50000"/>
                  <a:lumOff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Prostokąt 8"/>
          <p:cNvSpPr>
            <a:spLocks noChangeArrowheads="1"/>
          </p:cNvSpPr>
          <p:nvPr/>
        </p:nvSpPr>
        <p:spPr bwMode="auto">
          <a:xfrm>
            <a:off x="350488" y="1206971"/>
            <a:ext cx="530383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200" b="1" dirty="0">
                <a:solidFill>
                  <a:schemeClr val="tx1"/>
                </a:solidFill>
                <a:cs typeface="Arial" charset="0"/>
              </a:rPr>
              <a:t>Struktura sektora przedsiębiorstw</a:t>
            </a: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6177136" y="4293096"/>
            <a:ext cx="3276364" cy="792088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  <a:defRPr/>
            </a:pPr>
            <a:r>
              <a:rPr lang="pl-PL" sz="1200" dirty="0" smtClean="0">
                <a:solidFill>
                  <a:schemeClr val="tx1"/>
                </a:solidFill>
                <a:ea typeface="+mj-ea"/>
                <a:cs typeface="Arial" pitchFamily="34" charset="0"/>
              </a:rPr>
              <a:t>Udział przedsiębiorstw w polskim PKB: </a:t>
            </a:r>
            <a:r>
              <a:rPr lang="pl-PL" sz="1200" b="1" dirty="0" smtClean="0">
                <a:solidFill>
                  <a:schemeClr val="accent2"/>
                </a:solidFill>
                <a:cs typeface="Arial" pitchFamily="34" charset="0"/>
              </a:rPr>
              <a:t>71,9%</a:t>
            </a:r>
            <a:endParaRPr lang="pl-PL" sz="1200" dirty="0" smtClean="0">
              <a:solidFill>
                <a:schemeClr val="tx1"/>
              </a:solidFill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pl-PL" sz="1200" dirty="0" smtClean="0">
                <a:solidFill>
                  <a:schemeClr val="tx1"/>
                </a:solidFill>
                <a:ea typeface="+mj-ea"/>
                <a:cs typeface="Arial" pitchFamily="34" charset="0"/>
              </a:rPr>
              <a:t>Udział </a:t>
            </a:r>
            <a:r>
              <a:rPr lang="pl-PL" sz="1200" dirty="0">
                <a:solidFill>
                  <a:schemeClr val="tx1"/>
                </a:solidFill>
                <a:ea typeface="+mj-ea"/>
                <a:cs typeface="Arial" pitchFamily="34" charset="0"/>
              </a:rPr>
              <a:t>MSP w </a:t>
            </a:r>
            <a:r>
              <a:rPr lang="pl-PL" sz="1200" dirty="0" smtClean="0">
                <a:solidFill>
                  <a:schemeClr val="tx1"/>
                </a:solidFill>
                <a:ea typeface="+mj-ea"/>
                <a:cs typeface="Arial" pitchFamily="34" charset="0"/>
              </a:rPr>
              <a:t>polskim PKB : </a:t>
            </a:r>
          </a:p>
          <a:p>
            <a:pPr algn="ctr">
              <a:defRPr/>
            </a:pPr>
            <a:r>
              <a:rPr lang="pl-PL" sz="1200" b="1" dirty="0" smtClean="0">
                <a:solidFill>
                  <a:schemeClr val="accent2"/>
                </a:solidFill>
                <a:ea typeface="+mj-ea"/>
                <a:cs typeface="Arial" pitchFamily="34" charset="0"/>
              </a:rPr>
              <a:t>47,3%</a:t>
            </a:r>
            <a:endParaRPr lang="pl-PL" sz="1200" b="1" dirty="0">
              <a:solidFill>
                <a:schemeClr val="accent2"/>
              </a:solidFill>
              <a:ea typeface="+mj-ea"/>
              <a:cs typeface="Arial" pitchFamily="34" charset="0"/>
            </a:endParaRPr>
          </a:p>
        </p:txBody>
      </p:sp>
      <p:sp>
        <p:nvSpPr>
          <p:cNvPr id="15" name="Prostokąt 6"/>
          <p:cNvSpPr>
            <a:spLocks noChangeArrowheads="1"/>
          </p:cNvSpPr>
          <p:nvPr/>
        </p:nvSpPr>
        <p:spPr bwMode="auto">
          <a:xfrm>
            <a:off x="6274163" y="1166837"/>
            <a:ext cx="299931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200" b="1" dirty="0">
                <a:solidFill>
                  <a:schemeClr val="tx1"/>
                </a:solidFill>
                <a:cs typeface="Arial" charset="0"/>
              </a:rPr>
              <a:t>Struktura PKB wytwarzanego przez przedsiębiorstwa</a:t>
            </a:r>
          </a:p>
        </p:txBody>
      </p:sp>
      <p:sp>
        <p:nvSpPr>
          <p:cNvPr id="16" name="Tytuł 1"/>
          <p:cNvSpPr txBox="1">
            <a:spLocks/>
          </p:cNvSpPr>
          <p:nvPr/>
        </p:nvSpPr>
        <p:spPr>
          <a:xfrm>
            <a:off x="350489" y="3501008"/>
            <a:ext cx="5149056" cy="4320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l-PL" sz="1200" dirty="0">
                <a:solidFill>
                  <a:schemeClr val="tx1"/>
                </a:solidFill>
                <a:ea typeface="+mj-ea"/>
                <a:cs typeface="Arial" pitchFamily="34" charset="0"/>
              </a:rPr>
              <a:t>Całkowity udział MSP w </a:t>
            </a:r>
            <a:r>
              <a:rPr lang="pl-PL" sz="1200" dirty="0" smtClean="0">
                <a:solidFill>
                  <a:schemeClr val="tx1"/>
                </a:solidFill>
                <a:ea typeface="+mj-ea"/>
                <a:cs typeface="Arial" pitchFamily="34" charset="0"/>
              </a:rPr>
              <a:t>sektorze </a:t>
            </a:r>
            <a:r>
              <a:rPr lang="pl-PL" sz="1200" dirty="0">
                <a:solidFill>
                  <a:schemeClr val="tx1"/>
                </a:solidFill>
                <a:ea typeface="+mj-ea"/>
                <a:cs typeface="Arial" pitchFamily="34" charset="0"/>
              </a:rPr>
              <a:t>przedsiębiorstw</a:t>
            </a:r>
            <a:r>
              <a:rPr lang="pl-PL" sz="1200" dirty="0">
                <a:ea typeface="+mj-ea"/>
                <a:cs typeface="Arial" pitchFamily="34" charset="0"/>
              </a:rPr>
              <a:t>: </a:t>
            </a:r>
            <a:r>
              <a:rPr lang="pl-PL" sz="1200" b="1" dirty="0" smtClean="0">
                <a:solidFill>
                  <a:schemeClr val="accent2"/>
                </a:solidFill>
                <a:ea typeface="+mj-ea"/>
                <a:cs typeface="Arial" pitchFamily="34" charset="0"/>
              </a:rPr>
              <a:t>99,89%</a:t>
            </a:r>
            <a:endParaRPr lang="pl-PL" sz="1200" b="1" dirty="0">
              <a:solidFill>
                <a:schemeClr val="accent2"/>
              </a:solidFill>
              <a:ea typeface="+mj-ea"/>
              <a:cs typeface="Arial" pitchFamily="34" charset="0"/>
            </a:endParaRPr>
          </a:p>
        </p:txBody>
      </p:sp>
      <p:sp>
        <p:nvSpPr>
          <p:cNvPr id="20" name="Tytuł 1"/>
          <p:cNvSpPr>
            <a:spLocks/>
          </p:cNvSpPr>
          <p:nvPr/>
        </p:nvSpPr>
        <p:spPr bwMode="auto">
          <a:xfrm>
            <a:off x="272480" y="260648"/>
            <a:ext cx="928903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76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pl-PL" sz="3000" b="1" dirty="0" smtClean="0">
                <a:solidFill>
                  <a:srgbClr val="0567A0"/>
                </a:solidFill>
              </a:rPr>
              <a:t>Sektor MŚP w Polsce</a:t>
            </a:r>
            <a:endParaRPr lang="pl-PL" sz="3000" b="1" dirty="0">
              <a:solidFill>
                <a:srgbClr val="0567A0"/>
              </a:solidFill>
            </a:endParaRPr>
          </a:p>
        </p:txBody>
      </p:sp>
      <p:sp>
        <p:nvSpPr>
          <p:cNvPr id="42" name="Tytuł 1"/>
          <p:cNvSpPr txBox="1">
            <a:spLocks/>
          </p:cNvSpPr>
          <p:nvPr/>
        </p:nvSpPr>
        <p:spPr>
          <a:xfrm>
            <a:off x="350489" y="3717032"/>
            <a:ext cx="4836537" cy="360040"/>
          </a:xfrm>
          <a:prstGeom prst="rect">
            <a:avLst/>
          </a:prstGeom>
        </p:spPr>
        <p:txBody>
          <a:bodyPr/>
          <a:lstStyle/>
          <a:p>
            <a:pPr>
              <a:tabLst>
                <a:tab pos="354013" algn="l"/>
                <a:tab pos="452438" algn="l"/>
              </a:tabLst>
              <a:defRPr/>
            </a:pPr>
            <a:r>
              <a:rPr lang="pl-PL" sz="1000" b="0" dirty="0">
                <a:solidFill>
                  <a:schemeClr val="tx1"/>
                </a:solidFill>
                <a:latin typeface="Calibri" pitchFamily="34" charset="0"/>
                <a:ea typeface="+mj-ea"/>
                <a:cs typeface="Arial" pitchFamily="34" charset="0"/>
              </a:rPr>
              <a:t>Źródło:</a:t>
            </a:r>
            <a:r>
              <a:rPr lang="pl-PL" sz="1000" b="0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	</a:t>
            </a:r>
            <a:r>
              <a:rPr lang="pl-PL" sz="1000" b="0" i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Raport </a:t>
            </a:r>
            <a:r>
              <a:rPr lang="pl-PL" sz="1000" b="0" i="1" dirty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o stanie sektora małych i średnich przedsiębiorstw w </a:t>
            </a:r>
            <a:r>
              <a:rPr lang="pl-PL" sz="1000" b="0" i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Polsce</a:t>
            </a:r>
            <a:r>
              <a:rPr lang="pl-PL" sz="1000" b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Arial" pitchFamily="34" charset="0"/>
              </a:rPr>
              <a:t>, </a:t>
            </a:r>
          </a:p>
          <a:p>
            <a:pPr>
              <a:tabLst>
                <a:tab pos="354013" algn="l"/>
                <a:tab pos="452438" algn="l"/>
              </a:tabLst>
              <a:defRPr/>
            </a:pPr>
            <a:r>
              <a:rPr lang="pl-PL" sz="1000" b="0" dirty="0" smtClean="0">
                <a:latin typeface="Calibri" pitchFamily="34" charset="0"/>
                <a:ea typeface="+mj-ea"/>
                <a:cs typeface="Arial" pitchFamily="34" charset="0"/>
              </a:rPr>
              <a:t>		</a:t>
            </a:r>
            <a:r>
              <a:rPr lang="pl-PL" sz="1000" b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Arial" pitchFamily="34" charset="0"/>
              </a:rPr>
              <a:t>Polska </a:t>
            </a:r>
            <a:r>
              <a:rPr lang="pl-PL" sz="1000" b="0" dirty="0">
                <a:solidFill>
                  <a:schemeClr val="tx1"/>
                </a:solidFill>
                <a:latin typeface="Calibri" pitchFamily="34" charset="0"/>
                <a:ea typeface="+mj-ea"/>
                <a:cs typeface="Arial" pitchFamily="34" charset="0"/>
              </a:rPr>
              <a:t>Agencja </a:t>
            </a:r>
            <a:r>
              <a:rPr lang="pl-PL" sz="1000" b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Arial" pitchFamily="34" charset="0"/>
              </a:rPr>
              <a:t>Rozwoju Przedsiębiorczości</a:t>
            </a:r>
            <a:r>
              <a:rPr lang="pl-PL" sz="1000" b="0" dirty="0">
                <a:solidFill>
                  <a:schemeClr val="tx1"/>
                </a:solidFill>
                <a:latin typeface="Calibri" pitchFamily="34" charset="0"/>
                <a:ea typeface="+mj-ea"/>
                <a:cs typeface="Arial" pitchFamily="34" charset="0"/>
              </a:rPr>
              <a:t>, </a:t>
            </a:r>
            <a:r>
              <a:rPr lang="pl-PL" sz="1000" b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Arial" pitchFamily="34" charset="0"/>
              </a:rPr>
              <a:t>2013</a:t>
            </a:r>
            <a:endParaRPr lang="pl-PL" sz="1000" b="0" dirty="0">
              <a:solidFill>
                <a:schemeClr val="tx1"/>
              </a:solidFill>
              <a:latin typeface="Calibri" pitchFamily="34" charset="0"/>
              <a:ea typeface="+mj-ea"/>
              <a:cs typeface="Arial" pitchFamily="34" charset="0"/>
            </a:endParaRPr>
          </a:p>
        </p:txBody>
      </p:sp>
      <p:sp>
        <p:nvSpPr>
          <p:cNvPr id="43" name="Rounded Rectangle 16"/>
          <p:cNvSpPr/>
          <p:nvPr/>
        </p:nvSpPr>
        <p:spPr>
          <a:xfrm>
            <a:off x="2222697" y="4653136"/>
            <a:ext cx="3666407" cy="648072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85725">
              <a:buFont typeface="Arial" pitchFamily="34" charset="0"/>
              <a:buChar char="•"/>
            </a:pPr>
            <a:r>
              <a:rPr lang="pl-PL" sz="1050" b="0" dirty="0" smtClean="0">
                <a:solidFill>
                  <a:schemeClr val="tx1"/>
                </a:solidFill>
                <a:latin typeface="Calibri" pitchFamily="34" charset="0"/>
              </a:rPr>
              <a:t>  zatrudnia mniej niż 10 pracowników oraz</a:t>
            </a:r>
          </a:p>
          <a:p>
            <a:pPr marL="180975" indent="-95250">
              <a:buFont typeface="Arial" pitchFamily="34" charset="0"/>
              <a:buChar char="•"/>
            </a:pPr>
            <a:r>
              <a:rPr lang="pl-PL" sz="1050" b="0" dirty="0" smtClean="0">
                <a:solidFill>
                  <a:schemeClr val="tx1"/>
                </a:solidFill>
                <a:latin typeface="Calibri" pitchFamily="34" charset="0"/>
              </a:rPr>
              <a:t>jego roczny obrót nie przekracza 2 mln euro lub</a:t>
            </a:r>
          </a:p>
          <a:p>
            <a:pPr marL="180975" indent="-95250">
              <a:buFont typeface="Arial" pitchFamily="34" charset="0"/>
              <a:buChar char="•"/>
            </a:pPr>
            <a:r>
              <a:rPr lang="pl-PL" sz="1050" b="0" dirty="0" smtClean="0">
                <a:solidFill>
                  <a:schemeClr val="tx1"/>
                </a:solidFill>
                <a:latin typeface="Calibri" pitchFamily="34" charset="0"/>
              </a:rPr>
              <a:t>roczna suma bilansowa nie przekracza 2 mln euro</a:t>
            </a:r>
            <a:endParaRPr lang="pl-PL" sz="105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4" name="Rounded Rectangle 16"/>
          <p:cNvSpPr/>
          <p:nvPr/>
        </p:nvSpPr>
        <p:spPr>
          <a:xfrm>
            <a:off x="194471" y="4797152"/>
            <a:ext cx="2184243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anchor="ctr"/>
          <a:lstStyle/>
          <a:p>
            <a:r>
              <a:rPr lang="pl-PL" sz="1000" dirty="0" smtClean="0">
                <a:solidFill>
                  <a:schemeClr val="tx1"/>
                </a:solidFill>
                <a:latin typeface="Calibri" pitchFamily="34" charset="0"/>
              </a:rPr>
              <a:t>MIKROPRZEDSIĘBIORSTWO</a:t>
            </a:r>
            <a:endParaRPr lang="pl-PL" sz="1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5" name="Rounded Rectangle 16"/>
          <p:cNvSpPr/>
          <p:nvPr/>
        </p:nvSpPr>
        <p:spPr>
          <a:xfrm>
            <a:off x="2222697" y="5373216"/>
            <a:ext cx="3666407" cy="648072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85725">
              <a:buFont typeface="Arial" pitchFamily="34" charset="0"/>
              <a:buChar char="•"/>
            </a:pPr>
            <a:r>
              <a:rPr lang="pl-PL" sz="1050" b="0" dirty="0" smtClean="0">
                <a:solidFill>
                  <a:schemeClr val="tx1"/>
                </a:solidFill>
                <a:latin typeface="Calibri" pitchFamily="34" charset="0"/>
              </a:rPr>
              <a:t>  zatrudnia mniej niż 50 pracowników oraz</a:t>
            </a:r>
          </a:p>
          <a:p>
            <a:pPr marL="85725">
              <a:buFont typeface="Arial" pitchFamily="34" charset="0"/>
              <a:buChar char="•"/>
            </a:pPr>
            <a:r>
              <a:rPr lang="pl-PL" sz="1050" b="0" dirty="0" smtClean="0">
                <a:solidFill>
                  <a:schemeClr val="tx1"/>
                </a:solidFill>
                <a:latin typeface="Calibri" pitchFamily="34" charset="0"/>
              </a:rPr>
              <a:t>  jego roczny obrót nie przekracza 10 mln euro lub </a:t>
            </a:r>
          </a:p>
          <a:p>
            <a:pPr marL="85725">
              <a:buFont typeface="Arial" pitchFamily="34" charset="0"/>
              <a:buChar char="•"/>
            </a:pPr>
            <a:r>
              <a:rPr lang="pl-PL" sz="1050" b="0" dirty="0" smtClean="0">
                <a:solidFill>
                  <a:schemeClr val="tx1"/>
                </a:solidFill>
                <a:latin typeface="Calibri" pitchFamily="34" charset="0"/>
              </a:rPr>
              <a:t>  roczna suma bilansowa nie przekracza 10 mln euro</a:t>
            </a:r>
            <a:endParaRPr lang="pl-PL" sz="105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6" name="Rounded Rectangle 16"/>
          <p:cNvSpPr/>
          <p:nvPr/>
        </p:nvSpPr>
        <p:spPr>
          <a:xfrm>
            <a:off x="2222697" y="6093296"/>
            <a:ext cx="3666407" cy="648072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80975" indent="-95250">
              <a:buFont typeface="Arial" pitchFamily="34" charset="0"/>
              <a:buChar char="•"/>
            </a:pPr>
            <a:r>
              <a:rPr lang="pl-PL" sz="1050" b="0" dirty="0" smtClean="0">
                <a:solidFill>
                  <a:schemeClr val="tx1"/>
                </a:solidFill>
                <a:latin typeface="Calibri" pitchFamily="34" charset="0"/>
              </a:rPr>
              <a:t>zatrudnia mniej niż 250 pracowników oraz</a:t>
            </a:r>
          </a:p>
          <a:p>
            <a:pPr marL="180975" indent="-95250">
              <a:buFont typeface="Arial" pitchFamily="34" charset="0"/>
              <a:buChar char="•"/>
            </a:pPr>
            <a:r>
              <a:rPr lang="pl-PL" sz="1050" b="0" dirty="0" smtClean="0">
                <a:solidFill>
                  <a:schemeClr val="tx1"/>
                </a:solidFill>
                <a:latin typeface="Calibri" pitchFamily="34" charset="0"/>
              </a:rPr>
              <a:t>jego roczny obrót nie przekracza 50 mln euro lub</a:t>
            </a:r>
          </a:p>
          <a:p>
            <a:pPr marL="180975" indent="-95250">
              <a:buFont typeface="Arial" pitchFamily="34" charset="0"/>
              <a:buChar char="•"/>
            </a:pPr>
            <a:r>
              <a:rPr lang="pl-PL" sz="1050" b="0" dirty="0" smtClean="0">
                <a:solidFill>
                  <a:schemeClr val="tx1"/>
                </a:solidFill>
                <a:latin typeface="Calibri" pitchFamily="34" charset="0"/>
              </a:rPr>
              <a:t>roczna suma bilansowa nie przekracza 43 mln euro</a:t>
            </a:r>
            <a:endParaRPr lang="pl-PL" sz="105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7" name="Prostokąt zaokrąglony 46"/>
          <p:cNvSpPr/>
          <p:nvPr/>
        </p:nvSpPr>
        <p:spPr>
          <a:xfrm>
            <a:off x="194471" y="4293097"/>
            <a:ext cx="5694633" cy="276133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defTabSz="449263">
              <a:defRPr/>
            </a:pPr>
            <a:r>
              <a:rPr lang="pl-PL" sz="1200" b="1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Definicja MŚP </a:t>
            </a:r>
            <a:r>
              <a:rPr lang="pl-PL" sz="1000" b="1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(zgodna Rozporządzeniem Komisji (WE) nr 800/2008)</a:t>
            </a:r>
            <a:endParaRPr lang="pl-PL" sz="1200" b="1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8" name="Rounded Rectangle 16"/>
          <p:cNvSpPr/>
          <p:nvPr/>
        </p:nvSpPr>
        <p:spPr>
          <a:xfrm>
            <a:off x="194471" y="5517232"/>
            <a:ext cx="2184243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anchor="ctr"/>
          <a:lstStyle/>
          <a:p>
            <a:r>
              <a:rPr lang="pl-PL" sz="1000" dirty="0" smtClean="0">
                <a:solidFill>
                  <a:schemeClr val="tx1"/>
                </a:solidFill>
                <a:latin typeface="Calibri" pitchFamily="34" charset="0"/>
              </a:rPr>
              <a:t>MAŁE PRZEDSIĘBIORSTWO</a:t>
            </a:r>
            <a:endParaRPr lang="pl-PL" sz="1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9" name="Rounded Rectangle 16"/>
          <p:cNvSpPr/>
          <p:nvPr/>
        </p:nvSpPr>
        <p:spPr>
          <a:xfrm>
            <a:off x="194471" y="6237312"/>
            <a:ext cx="2184243" cy="43204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anchor="ctr"/>
          <a:lstStyle/>
          <a:p>
            <a:r>
              <a:rPr lang="pl-PL" sz="1000" dirty="0" smtClean="0">
                <a:solidFill>
                  <a:schemeClr val="tx1"/>
                </a:solidFill>
                <a:latin typeface="Calibri" pitchFamily="34" charset="0"/>
              </a:rPr>
              <a:t>ŚREDNIE PRZEDSIĘBIORSTWO</a:t>
            </a:r>
            <a:endParaRPr lang="pl-PL" sz="1000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36" name="Wykres 35"/>
          <p:cNvGraphicFramePr/>
          <p:nvPr/>
        </p:nvGraphicFramePr>
        <p:xfrm>
          <a:off x="3470835" y="1196752"/>
          <a:ext cx="2682875" cy="208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7" name="Wykres 36"/>
          <p:cNvGraphicFramePr/>
          <p:nvPr/>
        </p:nvGraphicFramePr>
        <p:xfrm>
          <a:off x="5313040" y="1412776"/>
          <a:ext cx="4368485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Wykres 26"/>
          <p:cNvGraphicFramePr/>
          <p:nvPr/>
        </p:nvGraphicFramePr>
        <p:xfrm>
          <a:off x="0" y="836712"/>
          <a:ext cx="5811095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1" name="Picture 3" descr="W:\WSPOLNY\AKTUALNE DP\LOGO NewConnect\wersja polska\wersja podstawowa\logo_new_connect_p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5248" y="5589240"/>
            <a:ext cx="1368152" cy="88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560512" y="404664"/>
            <a:ext cx="16734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000" b="1" dirty="0" smtClean="0">
                <a:solidFill>
                  <a:srgbClr val="0070C0"/>
                </a:solidFill>
              </a:rPr>
              <a:t>Doradcy  </a:t>
            </a:r>
            <a:endParaRPr lang="pl-PL" sz="3000" b="1" dirty="0">
              <a:solidFill>
                <a:srgbClr val="0070C0"/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6537176" y="1124744"/>
            <a:ext cx="1800200" cy="14401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 smtClean="0"/>
              <a:t>Doradca</a:t>
            </a:r>
            <a:r>
              <a:rPr lang="pl-PL" b="1" dirty="0" smtClean="0"/>
              <a:t> </a:t>
            </a:r>
            <a:br>
              <a:rPr lang="pl-PL" b="1" dirty="0" smtClean="0"/>
            </a:br>
            <a:r>
              <a:rPr lang="pl-PL" b="1" dirty="0" smtClean="0"/>
              <a:t>PR </a:t>
            </a:r>
          </a:p>
          <a:p>
            <a:pPr algn="ctr"/>
            <a:r>
              <a:rPr lang="pl-PL" b="1" i="1" dirty="0" smtClean="0"/>
              <a:t>(Investor Relations)</a:t>
            </a:r>
            <a:endParaRPr lang="pl-PL" b="1" i="1" dirty="0"/>
          </a:p>
        </p:txBody>
      </p:sp>
      <p:sp>
        <p:nvSpPr>
          <p:cNvPr id="7" name="Prostokąt zaokrąglony 6"/>
          <p:cNvSpPr/>
          <p:nvPr/>
        </p:nvSpPr>
        <p:spPr>
          <a:xfrm>
            <a:off x="560512" y="2636912"/>
            <a:ext cx="1800200" cy="14401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 smtClean="0"/>
              <a:t>Doradca</a:t>
            </a:r>
            <a:r>
              <a:rPr lang="pl-PL" b="1" dirty="0" smtClean="0"/>
              <a:t> prawny</a:t>
            </a:r>
            <a:endParaRPr lang="pl-PL" b="1" dirty="0"/>
          </a:p>
        </p:txBody>
      </p:sp>
      <p:sp>
        <p:nvSpPr>
          <p:cNvPr id="8" name="Prostokąt zaokrąglony 7"/>
          <p:cNvSpPr/>
          <p:nvPr/>
        </p:nvSpPr>
        <p:spPr>
          <a:xfrm>
            <a:off x="2576736" y="1124744"/>
            <a:ext cx="180020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Biegły Rewident</a:t>
            </a:r>
            <a:endParaRPr lang="pl-PL" b="1" dirty="0"/>
          </a:p>
        </p:txBody>
      </p:sp>
      <p:sp>
        <p:nvSpPr>
          <p:cNvPr id="10" name="Prostokąt zaokrąglony 9"/>
          <p:cNvSpPr/>
          <p:nvPr/>
        </p:nvSpPr>
        <p:spPr>
          <a:xfrm>
            <a:off x="560512" y="1124744"/>
            <a:ext cx="180020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Dom maklerski (firma inwestycyjna )</a:t>
            </a:r>
            <a:endParaRPr lang="pl-PL" b="1" dirty="0"/>
          </a:p>
        </p:txBody>
      </p:sp>
      <p:sp>
        <p:nvSpPr>
          <p:cNvPr id="11" name="Prostokąt zaokrąglony 10"/>
          <p:cNvSpPr/>
          <p:nvPr/>
        </p:nvSpPr>
        <p:spPr>
          <a:xfrm>
            <a:off x="2432720" y="4941168"/>
            <a:ext cx="1800200" cy="14401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Autoryzowany </a:t>
            </a:r>
            <a:r>
              <a:rPr lang="pl-PL" b="1" dirty="0" err="1" smtClean="0"/>
              <a:t>Doradca</a:t>
            </a:r>
            <a:r>
              <a:rPr lang="pl-PL" b="1" dirty="0" smtClean="0"/>
              <a:t> </a:t>
            </a:r>
            <a:br>
              <a:rPr lang="pl-PL" b="1" dirty="0" smtClean="0"/>
            </a:br>
            <a:r>
              <a:rPr lang="pl-PL" b="1" dirty="0" smtClean="0"/>
              <a:t>na Catalyst </a:t>
            </a:r>
            <a:endParaRPr lang="pl-PL" b="1" dirty="0"/>
          </a:p>
        </p:txBody>
      </p:sp>
      <p:sp>
        <p:nvSpPr>
          <p:cNvPr id="12" name="Prostokąt zaokrąglony 11"/>
          <p:cNvSpPr/>
          <p:nvPr/>
        </p:nvSpPr>
        <p:spPr>
          <a:xfrm>
            <a:off x="488504" y="4941168"/>
            <a:ext cx="180020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Autoryzowany </a:t>
            </a:r>
            <a:r>
              <a:rPr lang="pl-PL" b="1" dirty="0" err="1" smtClean="0"/>
              <a:t>Doradca</a:t>
            </a:r>
            <a:r>
              <a:rPr lang="pl-PL" b="1" dirty="0" smtClean="0"/>
              <a:t> </a:t>
            </a:r>
            <a:br>
              <a:rPr lang="pl-PL" b="1" dirty="0" smtClean="0"/>
            </a:br>
            <a:r>
              <a:rPr lang="pl-PL" b="1" dirty="0" smtClean="0"/>
              <a:t>na NewConnect</a:t>
            </a:r>
            <a:endParaRPr lang="pl-PL" b="1" dirty="0"/>
          </a:p>
        </p:txBody>
      </p:sp>
      <p:sp>
        <p:nvSpPr>
          <p:cNvPr id="13" name="Prostokąt zaokrąglony 12"/>
          <p:cNvSpPr/>
          <p:nvPr/>
        </p:nvSpPr>
        <p:spPr>
          <a:xfrm>
            <a:off x="4592960" y="1124744"/>
            <a:ext cx="1800200" cy="14401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 smtClean="0"/>
              <a:t>Doradca</a:t>
            </a:r>
            <a:r>
              <a:rPr lang="pl-PL" b="1" dirty="0" smtClean="0"/>
              <a:t> finansowy</a:t>
            </a:r>
            <a:endParaRPr lang="pl-PL" b="1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2576736" y="2636912"/>
            <a:ext cx="1800200" cy="144016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Inni doradcy  (branżowi, rzeczoznawcy) </a:t>
            </a:r>
            <a:endParaRPr lang="pl-PL" b="1" dirty="0"/>
          </a:p>
        </p:txBody>
      </p:sp>
      <p:sp>
        <p:nvSpPr>
          <p:cNvPr id="15" name="Strzałka w górę i w dół 14"/>
          <p:cNvSpPr/>
          <p:nvPr/>
        </p:nvSpPr>
        <p:spPr>
          <a:xfrm>
            <a:off x="8697416" y="3068960"/>
            <a:ext cx="792088" cy="3168352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6897216" y="3068960"/>
            <a:ext cx="187220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/>
              <a:t>Oferta publiczna </a:t>
            </a:r>
            <a:endParaRPr lang="pl-PL" b="1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6753200" y="5805264"/>
            <a:ext cx="194421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/>
              <a:t>Oferta prywatna</a:t>
            </a:r>
            <a:endParaRPr lang="pl-PL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88506" y="5"/>
            <a:ext cx="6949665" cy="960155"/>
          </a:xfrm>
        </p:spPr>
        <p:txBody>
          <a:bodyPr/>
          <a:lstStyle/>
          <a:p>
            <a:pPr algn="l"/>
            <a:r>
              <a:rPr lang="pl-PL" dirty="0" smtClean="0"/>
              <a:t>Obowiązki informacyjne</a:t>
            </a:r>
            <a:endParaRPr lang="pl-PL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2720752" y="1169368"/>
          <a:ext cx="732926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11" descr="logo GPW_RG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5288" y="1916834"/>
            <a:ext cx="648072" cy="58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Nowy rynek"/>
          <p:cNvPicPr>
            <a:picLocks noChangeAspect="1" noChangeArrowheads="1"/>
          </p:cNvPicPr>
          <p:nvPr/>
        </p:nvPicPr>
        <p:blipFill>
          <a:blip r:embed="rId9" cstate="print"/>
          <a:srcRect t="10139" r="67" b="10489"/>
          <a:stretch>
            <a:fillRect/>
          </a:stretch>
        </p:blipFill>
        <p:spPr bwMode="auto">
          <a:xfrm>
            <a:off x="7113242" y="2708920"/>
            <a:ext cx="936104" cy="62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381000" y="6001320"/>
            <a:ext cx="8429625" cy="740048"/>
          </a:xfrm>
          <a:prstGeom prst="rect">
            <a:avLst/>
          </a:prstGeom>
        </p:spPr>
        <p:txBody>
          <a:bodyPr lIns="91421" tIns="45710" rIns="91421" bIns="45710"/>
          <a:lstStyle/>
          <a:p>
            <a:pPr marL="742794" lvl="1" indent="-285690" defTabSz="914208" fontAlgn="base">
              <a:lnSpc>
                <a:spcPct val="67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pl-PL" sz="1400" kern="0" dirty="0" smtClean="0">
              <a:latin typeface="Arial Narrow" pitchFamily="34" charset="0"/>
            </a:endParaRPr>
          </a:p>
          <a:p>
            <a:pPr marL="742794" lvl="1" indent="-285690" defTabSz="91420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30000"/>
              <a:defRPr/>
            </a:pPr>
            <a:endParaRPr lang="pl-PL" sz="1400" kern="0" dirty="0" smtClean="0">
              <a:latin typeface="Arial Narrow" pitchFamily="34" charset="0"/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272480" y="1124744"/>
            <a:ext cx="3312368" cy="56886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21" tIns="45710" rIns="91421" bIns="45710" rtlCol="0" anchor="ctr"/>
          <a:lstStyle/>
          <a:p>
            <a:pPr marL="285690" indent="-285690"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30000"/>
              <a:defRPr/>
            </a:pPr>
            <a:r>
              <a:rPr lang="pl-PL" sz="1600" b="1" kern="0" dirty="0" smtClean="0">
                <a:solidFill>
                  <a:schemeClr val="tx1"/>
                </a:solidFill>
                <a:latin typeface="+mj-lt"/>
              </a:rPr>
              <a:t>Główny Rynek GPW </a:t>
            </a:r>
            <a:r>
              <a:rPr lang="pl-PL" sz="1600" kern="0" dirty="0" smtClean="0">
                <a:solidFill>
                  <a:schemeClr val="tx1"/>
                </a:solidFill>
                <a:latin typeface="+mj-lt"/>
              </a:rPr>
              <a:t>– obowiązki określone w </a:t>
            </a:r>
            <a:r>
              <a:rPr lang="pl-PL" sz="1600" i="1" kern="0" dirty="0" smtClean="0">
                <a:solidFill>
                  <a:schemeClr val="tx1"/>
                </a:solidFill>
                <a:latin typeface="+mj-lt"/>
              </a:rPr>
              <a:t>Rozporządzeniu Ministra Finansów</a:t>
            </a:r>
            <a:r>
              <a:rPr lang="pl-PL" sz="1600" kern="0" dirty="0" smtClean="0">
                <a:solidFill>
                  <a:schemeClr val="tx1"/>
                </a:solidFill>
                <a:latin typeface="+mj-lt"/>
              </a:rPr>
              <a:t> z dnia 19 lutego 2009 r. w sprawie informacji bieżących i okresowych przekazywanych przez emitentów papierów wartościowych</a:t>
            </a:r>
          </a:p>
          <a:p>
            <a:pPr marL="285690" indent="-285690"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30000"/>
              <a:defRPr/>
            </a:pPr>
            <a:r>
              <a:rPr lang="pl-PL" sz="1600" b="1" kern="0" dirty="0" smtClean="0">
                <a:solidFill>
                  <a:schemeClr val="tx1"/>
                </a:solidFill>
                <a:latin typeface="+mj-lt"/>
              </a:rPr>
              <a:t>NewConnect</a:t>
            </a:r>
            <a:r>
              <a:rPr lang="pl-PL" sz="1600" kern="0" dirty="0" smtClean="0">
                <a:solidFill>
                  <a:schemeClr val="tx1"/>
                </a:solidFill>
                <a:latin typeface="+mj-lt"/>
              </a:rPr>
              <a:t> – obowiązki określone w Załączniku Nr 3 do Regulaminu ASO pt. „Informacje bieżące i okresowe przekazywane przez w alternatywnym systemie obrotu na rynku NewConnect”</a:t>
            </a:r>
          </a:p>
          <a:p>
            <a:pPr marL="285690" indent="-285690"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30000"/>
              <a:defRPr/>
            </a:pPr>
            <a:r>
              <a:rPr lang="pl-PL" sz="1600" b="1" kern="0" dirty="0" err="1" smtClean="0">
                <a:solidFill>
                  <a:schemeClr val="tx1"/>
                </a:solidFill>
                <a:latin typeface="+mj-lt"/>
              </a:rPr>
              <a:t>Catalyst</a:t>
            </a:r>
            <a:r>
              <a:rPr lang="pl-PL" sz="1600" kern="0" dirty="0" smtClean="0">
                <a:solidFill>
                  <a:schemeClr val="tx1"/>
                </a:solidFill>
                <a:latin typeface="+mj-lt"/>
              </a:rPr>
              <a:t> – obowiązki określone w Załączniku Nr 4 do Regulaminu ASO pt. „Informacje bieżące i okresowe przekazywane przez emitentów dłużnych instrumentów finansowych w alternatywnym systemie obrotu na </a:t>
            </a:r>
            <a:r>
              <a:rPr lang="pl-PL" sz="1600" kern="0" dirty="0" err="1" smtClean="0">
                <a:solidFill>
                  <a:schemeClr val="tx1"/>
                </a:solidFill>
                <a:latin typeface="+mj-lt"/>
              </a:rPr>
              <a:t>Catalyst</a:t>
            </a:r>
            <a:r>
              <a:rPr lang="pl-PL" sz="1600" kern="0" dirty="0" smtClean="0">
                <a:solidFill>
                  <a:schemeClr val="tx1"/>
                </a:solidFill>
                <a:latin typeface="+mj-lt"/>
              </a:rPr>
              <a:t>” </a:t>
            </a:r>
          </a:p>
        </p:txBody>
      </p:sp>
      <p:pic>
        <p:nvPicPr>
          <p:cNvPr id="19" name="Obraz 30" descr="CATALYST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49345" y="2636912"/>
            <a:ext cx="100011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550" y="1008112"/>
            <a:ext cx="4032448" cy="58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ymbol zastępczy zawartości 3"/>
          <p:cNvSpPr txBox="1">
            <a:spLocks/>
          </p:cNvSpPr>
          <p:nvPr/>
        </p:nvSpPr>
        <p:spPr>
          <a:xfrm>
            <a:off x="495300" y="1600203"/>
            <a:ext cx="8358188" cy="4525963"/>
          </a:xfrm>
          <a:prstGeom prst="rect">
            <a:avLst/>
          </a:prstGeom>
        </p:spPr>
        <p:txBody>
          <a:bodyPr lIns="91421" tIns="45710" rIns="91421" bIns="45710"/>
          <a:lstStyle/>
          <a:p>
            <a:pPr marL="342828" indent="-342828" algn="r" defTabSz="914208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pl-PL" sz="1600" kern="0" dirty="0" smtClean="0">
              <a:latin typeface="Arial Narrow" pitchFamily="34" charset="0"/>
            </a:endParaRPr>
          </a:p>
          <a:p>
            <a:pPr marL="342828" indent="-342828" algn="r" defTabSz="914208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l-PL" sz="1600" b="1" kern="0" dirty="0" smtClean="0">
                <a:latin typeface="Arial Narrow" pitchFamily="34" charset="0"/>
              </a:rPr>
              <a:t>Robert Kwiatkowski </a:t>
            </a:r>
          </a:p>
          <a:p>
            <a:pPr marL="342828" indent="-342828" algn="r" defTabSz="914208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l-PL" sz="1600" b="1" kern="0" dirty="0" smtClean="0">
                <a:latin typeface="Arial Narrow" pitchFamily="34" charset="0"/>
              </a:rPr>
              <a:t>Dział Rozwoju Sieci Biznesowej</a:t>
            </a:r>
          </a:p>
          <a:p>
            <a:pPr marL="342828" indent="-342828" algn="r" defTabSz="914208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l-PL" sz="1600" kern="0" dirty="0" err="1" smtClean="0">
                <a:latin typeface="Arial Narrow" pitchFamily="34" charset="0"/>
                <a:hlinkClick r:id="rId3"/>
              </a:rPr>
              <a:t>robert.kwiatkowski@gpw.pl</a:t>
            </a:r>
            <a:endParaRPr lang="pl-PL" sz="1600" kern="0" dirty="0" smtClean="0">
              <a:latin typeface="Arial Narrow" pitchFamily="34" charset="0"/>
            </a:endParaRPr>
          </a:p>
          <a:p>
            <a:pPr marL="342828" indent="-342828" algn="r" defTabSz="914208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l-PL" sz="1600" kern="0" dirty="0" smtClean="0">
                <a:latin typeface="Arial Narrow" pitchFamily="34" charset="0"/>
              </a:rPr>
              <a:t>(22) 537 7098</a:t>
            </a:r>
          </a:p>
          <a:p>
            <a:pPr marL="342828" indent="-342828" algn="r" defTabSz="914208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pl-PL" sz="1600" kern="0" dirty="0" smtClean="0">
              <a:latin typeface="Arial Narrow" pitchFamily="34" charset="0"/>
            </a:endParaRPr>
          </a:p>
          <a:p>
            <a:pPr marL="342828" indent="-342828" algn="r" defTabSz="914208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pl-PL" sz="1600" kern="0" dirty="0" smtClean="0">
              <a:latin typeface="Arial Narrow" pitchFamily="34" charset="0"/>
            </a:endParaRPr>
          </a:p>
          <a:p>
            <a:pPr marL="342828" indent="-342828" algn="r" defTabSz="914208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pl-PL" sz="1600" kern="0" dirty="0" smtClean="0">
              <a:latin typeface="Arial Narrow" pitchFamily="34" charset="0"/>
            </a:endParaRPr>
          </a:p>
          <a:p>
            <a:pPr marL="342828" indent="-342828" algn="r" defTabSz="914208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l-PL" sz="1600" kern="0" dirty="0" smtClean="0">
                <a:latin typeface="Arial Narrow" pitchFamily="34" charset="0"/>
              </a:rPr>
              <a:t>Giełda Papierów Wartościowych w Warszawie SA </a:t>
            </a:r>
          </a:p>
          <a:p>
            <a:pPr marL="342828" indent="-342828" algn="r" defTabSz="914208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l-PL" sz="1600" kern="0" dirty="0" smtClean="0">
                <a:latin typeface="Arial Narrow" pitchFamily="34" charset="0"/>
              </a:rPr>
              <a:t>ul. Książęca 4, 00-498 Warszawa    </a:t>
            </a:r>
          </a:p>
          <a:p>
            <a:pPr marL="342828" indent="-342828" algn="r" defTabSz="914208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l-PL" sz="1600" kern="0" dirty="0" smtClean="0">
                <a:latin typeface="Arial Narrow" pitchFamily="34" charset="0"/>
              </a:rPr>
              <a:t>tel. (22) 628 32 </a:t>
            </a:r>
            <a:r>
              <a:rPr lang="pl-PL" sz="1600" kern="0" dirty="0" err="1" smtClean="0">
                <a:latin typeface="Arial Narrow" pitchFamily="34" charset="0"/>
              </a:rPr>
              <a:t>32</a:t>
            </a:r>
            <a:r>
              <a:rPr lang="pl-PL" sz="1600" kern="0" dirty="0" smtClean="0">
                <a:latin typeface="Arial Narrow" pitchFamily="34" charset="0"/>
              </a:rPr>
              <a:t>, </a:t>
            </a:r>
            <a:r>
              <a:rPr lang="pl-PL" sz="1600" kern="0" dirty="0" err="1" smtClean="0">
                <a:latin typeface="Arial Narrow" pitchFamily="34" charset="0"/>
              </a:rPr>
              <a:t>fax</a:t>
            </a:r>
            <a:r>
              <a:rPr lang="pl-PL" sz="1600" kern="0" dirty="0" smtClean="0">
                <a:latin typeface="Arial Narrow" pitchFamily="34" charset="0"/>
              </a:rPr>
              <a:t> (22) 537 72 54 </a:t>
            </a:r>
          </a:p>
          <a:p>
            <a:pPr marL="342828" indent="-342828" algn="r" defTabSz="914208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pl-PL" sz="1600" kern="0" dirty="0" smtClean="0"/>
              <a:t> </a:t>
            </a:r>
          </a:p>
          <a:p>
            <a:pPr marL="342828" indent="-342828" algn="r" defTabSz="914208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pl-PL" sz="1600" kern="0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0D946-ACA1-491F-BC74-D393F44BDF2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496616" y="2996952"/>
            <a:ext cx="55723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000" b="1" dirty="0" smtClean="0">
                <a:solidFill>
                  <a:srgbClr val="0567A0"/>
                </a:solidFill>
                <a:latin typeface="+mj-lt"/>
              </a:rPr>
              <a:t>Co Giełda daje przedsiębiorcom ? </a:t>
            </a:r>
            <a:endParaRPr lang="pl-PL" sz="3000" b="1" dirty="0">
              <a:solidFill>
                <a:srgbClr val="0567A0"/>
              </a:solidFill>
              <a:latin typeface="+mj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488506" y="5"/>
            <a:ext cx="6949665" cy="960155"/>
          </a:xfrm>
        </p:spPr>
        <p:txBody>
          <a:bodyPr/>
          <a:lstStyle/>
          <a:p>
            <a:pPr algn="l"/>
            <a:r>
              <a:rPr lang="pl-PL" dirty="0" smtClean="0"/>
              <a:t>Rynki GPW …….</a:t>
            </a:r>
            <a:endParaRPr lang="pl-PL" dirty="0"/>
          </a:p>
        </p:txBody>
      </p:sp>
      <p:grpSp>
        <p:nvGrpSpPr>
          <p:cNvPr id="2" name="Grupa 20"/>
          <p:cNvGrpSpPr/>
          <p:nvPr/>
        </p:nvGrpSpPr>
        <p:grpSpPr>
          <a:xfrm>
            <a:off x="1352600" y="1052738"/>
            <a:ext cx="7221760" cy="1851733"/>
            <a:chOff x="395536" y="1340768"/>
            <a:chExt cx="4896545" cy="2160240"/>
          </a:xfrm>
        </p:grpSpPr>
        <p:sp>
          <p:nvSpPr>
            <p:cNvPr id="72" name="Prostokąt 71"/>
            <p:cNvSpPr/>
            <p:nvPr/>
          </p:nvSpPr>
          <p:spPr>
            <a:xfrm>
              <a:off x="395536" y="2924944"/>
              <a:ext cx="4896544" cy="576064"/>
            </a:xfrm>
            <a:prstGeom prst="rect">
              <a:avLst/>
            </a:prstGeom>
            <a:solidFill>
              <a:srgbClr val="4F81BD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1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  <a:defRPr/>
              </a:pPr>
              <a:r>
                <a:rPr lang="pl-PL" sz="1400" dirty="0">
                  <a:solidFill>
                    <a:schemeClr val="bg1"/>
                  </a:solidFill>
                  <a:latin typeface="Calibri" pitchFamily="34" charset="0"/>
                </a:rPr>
                <a:t>CATALYST</a:t>
              </a:r>
            </a:p>
          </p:txBody>
        </p:sp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9540" y="2996952"/>
              <a:ext cx="365579" cy="428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Rectangle 2"/>
            <p:cNvSpPr>
              <a:spLocks noChangeArrowheads="1"/>
            </p:cNvSpPr>
            <p:nvPr/>
          </p:nvSpPr>
          <p:spPr bwMode="auto">
            <a:xfrm>
              <a:off x="395536" y="2204864"/>
              <a:ext cx="2736304" cy="648593"/>
            </a:xfrm>
            <a:prstGeom prst="rect">
              <a:avLst/>
            </a:prstGeom>
            <a:solidFill>
              <a:schemeClr val="accent1">
                <a:lumMod val="75000"/>
                <a:alpha val="83000"/>
              </a:schemeClr>
            </a:solidFill>
            <a:ln w="9525" cap="rnd">
              <a:solidFill>
                <a:srgbClr val="5B92C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76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pl-PL" sz="1400" dirty="0">
                  <a:solidFill>
                    <a:schemeClr val="bg1"/>
                  </a:solidFill>
                  <a:latin typeface="Calibri" pitchFamily="34" charset="0"/>
                </a:rPr>
                <a:t>GŁÓWNY RYNEK GPW</a:t>
              </a:r>
            </a:p>
            <a:p>
              <a:pPr>
                <a:lnSpc>
                  <a:spcPct val="76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pl-PL" sz="1400" dirty="0">
                  <a:solidFill>
                    <a:schemeClr val="bg1"/>
                  </a:solidFill>
                  <a:latin typeface="Calibri" pitchFamily="34" charset="0"/>
                </a:rPr>
                <a:t>(rynek regulowany) </a:t>
              </a:r>
            </a:p>
          </p:txBody>
        </p:sp>
        <p:sp>
          <p:nvSpPr>
            <p:cNvPr id="75" name="Rectangle 3"/>
            <p:cNvSpPr>
              <a:spLocks noChangeArrowheads="1"/>
            </p:cNvSpPr>
            <p:nvPr/>
          </p:nvSpPr>
          <p:spPr bwMode="auto">
            <a:xfrm>
              <a:off x="3157690" y="2204864"/>
              <a:ext cx="2134391" cy="648072"/>
            </a:xfrm>
            <a:prstGeom prst="rect">
              <a:avLst/>
            </a:prstGeom>
            <a:solidFill>
              <a:srgbClr val="5B92C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76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pl-PL" sz="1400" dirty="0" smtClean="0">
                  <a:solidFill>
                    <a:schemeClr val="bg1"/>
                  </a:solidFill>
                  <a:latin typeface="Calibri" pitchFamily="34" charset="0"/>
                </a:rPr>
                <a:t>NEWCONNECT</a:t>
              </a:r>
            </a:p>
            <a:p>
              <a:pPr>
                <a:lnSpc>
                  <a:spcPct val="76000"/>
                </a:lnSpc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r>
                <a:rPr lang="pl-PL" sz="1400" dirty="0" smtClean="0">
                  <a:solidFill>
                    <a:schemeClr val="bg1"/>
                  </a:solidFill>
                  <a:latin typeface="Calibri" pitchFamily="34" charset="0"/>
                </a:rPr>
                <a:t>(Alternatywny System Obrotu)</a:t>
              </a:r>
              <a:endParaRPr lang="pl-PL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76" name="AutoShape 6"/>
            <p:cNvSpPr>
              <a:spLocks noChangeArrowheads="1"/>
            </p:cNvSpPr>
            <p:nvPr/>
          </p:nvSpPr>
          <p:spPr bwMode="auto">
            <a:xfrm>
              <a:off x="395536" y="1340768"/>
              <a:ext cx="4896544" cy="792088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87000"/>
                </a:lnSpc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endParaRPr lang="en-US">
                <a:latin typeface="Calibri" pitchFamily="34" charset="0"/>
              </a:endParaRPr>
            </a:p>
          </p:txBody>
        </p:sp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1734762" y="1628800"/>
              <a:ext cx="2124075" cy="448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76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pl-PL" sz="2400" dirty="0">
                  <a:solidFill>
                    <a:schemeClr val="bg1"/>
                  </a:solidFill>
                  <a:latin typeface="Calibri" pitchFamily="34" charset="0"/>
                </a:rPr>
                <a:t>GPW</a:t>
              </a:r>
            </a:p>
          </p:txBody>
        </p:sp>
        <p:pic>
          <p:nvPicPr>
            <p:cNvPr id="78" name="Picture 2" descr="W:\WSPOLNY\AKTUALNE DP\Logo_giełdy_aktualne\samo_logo\logo GPW_RG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744" y="2276873"/>
              <a:ext cx="387735" cy="504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3" descr="W:\WSPOLNY\AKTUALNE DP\LOGO NewConnect\wersja polska\wersja podstawowa\logo_new_connect_pl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06169" y="2276872"/>
              <a:ext cx="487439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0" name="Symbol zastępczy numeru slajdu 5"/>
          <p:cNvSpPr txBox="1">
            <a:spLocks/>
          </p:cNvSpPr>
          <p:nvPr/>
        </p:nvSpPr>
        <p:spPr>
          <a:xfrm>
            <a:off x="8604450" y="6494472"/>
            <a:ext cx="185173" cy="246897"/>
          </a:xfrm>
          <a:prstGeom prst="rect">
            <a:avLst/>
          </a:prstGeom>
          <a:noFill/>
        </p:spPr>
        <p:txBody>
          <a:bodyPr lIns="91421" tIns="45710" rIns="91421" bIns="45710"/>
          <a:lstStyle/>
          <a:p>
            <a:pPr>
              <a:defRPr/>
            </a:pPr>
            <a:fld id="{B64C2B31-F897-46D2-BC8C-9F9A2396DAE1}" type="slidenum">
              <a:rPr lang="pl-PL" b="1" smtClean="0">
                <a:solidFill>
                  <a:schemeClr val="bg1"/>
                </a:solidFill>
                <a:latin typeface="Calibri" pitchFamily="34" charset="0"/>
              </a:rPr>
              <a:pPr>
                <a:defRPr/>
              </a:pPr>
              <a:t>4</a:t>
            </a:fld>
            <a:endParaRPr lang="pl-PL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81" name="Łącznik zakrzywiony 80"/>
          <p:cNvCxnSpPr>
            <a:endCxn id="78" idx="1"/>
          </p:cNvCxnSpPr>
          <p:nvPr/>
        </p:nvCxnSpPr>
        <p:spPr>
          <a:xfrm rot="16200000" flipV="1">
            <a:off x="3962538" y="2222513"/>
            <a:ext cx="565723" cy="263075"/>
          </a:xfrm>
          <a:prstGeom prst="curvedConnector4">
            <a:avLst>
              <a:gd name="adj1" fmla="val 600"/>
              <a:gd name="adj2" fmla="val 349824"/>
            </a:avLst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Łącznik zakrzywiony 81"/>
          <p:cNvCxnSpPr/>
          <p:nvPr/>
        </p:nvCxnSpPr>
        <p:spPr>
          <a:xfrm flipV="1">
            <a:off x="7473280" y="2132856"/>
            <a:ext cx="1027853" cy="688935"/>
          </a:xfrm>
          <a:prstGeom prst="curvedConnector3">
            <a:avLst>
              <a:gd name="adj1" fmla="val 159212"/>
            </a:avLst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a 30"/>
          <p:cNvGrpSpPr/>
          <p:nvPr/>
        </p:nvGrpSpPr>
        <p:grpSpPr>
          <a:xfrm>
            <a:off x="1280203" y="2996954"/>
            <a:ext cx="7345207" cy="2929626"/>
            <a:chOff x="179512" y="3140968"/>
            <a:chExt cx="8568952" cy="3417715"/>
          </a:xfrm>
        </p:grpSpPr>
        <p:sp>
          <p:nvSpPr>
            <p:cNvPr id="85" name="Prostokąt 17"/>
            <p:cNvSpPr>
              <a:spLocks noChangeArrowheads="1"/>
            </p:cNvSpPr>
            <p:nvPr/>
          </p:nvSpPr>
          <p:spPr bwMode="auto">
            <a:xfrm>
              <a:off x="971674" y="3284983"/>
              <a:ext cx="4176390" cy="98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200" dirty="0" smtClean="0">
                  <a:latin typeface="Calibri" pitchFamily="34" charset="0"/>
                </a:rPr>
                <a:t>Główny Rynek GPW - rynek akcji działający </a:t>
              </a:r>
              <a:r>
                <a:rPr lang="pl-PL" sz="1200" dirty="0">
                  <a:latin typeface="Calibri" pitchFamily="34" charset="0"/>
                </a:rPr>
                <a:t>zgodnie z dyrektywami UE, obejmuje rynek kasowy </a:t>
              </a:r>
              <a:r>
                <a:rPr lang="pl-PL" sz="1200" dirty="0" smtClean="0">
                  <a:latin typeface="Calibri" pitchFamily="34" charset="0"/>
                </a:rPr>
                <a:t>dla </a:t>
              </a:r>
              <a:r>
                <a:rPr lang="pl-PL" sz="1200" dirty="0">
                  <a:latin typeface="Calibri" pitchFamily="34" charset="0"/>
                </a:rPr>
                <a:t>spółek o wartości rynkowej powyżej 15 mln </a:t>
              </a:r>
              <a:r>
                <a:rPr lang="pl-PL" sz="1200" dirty="0" smtClean="0">
                  <a:latin typeface="Calibri" pitchFamily="34" charset="0"/>
                </a:rPr>
                <a:t>EUR oraz </a:t>
              </a:r>
              <a:r>
                <a:rPr lang="pl-PL" sz="1200" dirty="0">
                  <a:latin typeface="Calibri" pitchFamily="34" charset="0"/>
                </a:rPr>
                <a:t>rynek instrumentów </a:t>
              </a:r>
              <a:r>
                <a:rPr lang="pl-PL" sz="1200" dirty="0" smtClean="0">
                  <a:latin typeface="Calibri" pitchFamily="34" charset="0"/>
                </a:rPr>
                <a:t>pochodnych.</a:t>
              </a:r>
            </a:p>
          </p:txBody>
        </p:sp>
        <p:sp>
          <p:nvSpPr>
            <p:cNvPr id="86" name="Prostokąt 18"/>
            <p:cNvSpPr>
              <a:spLocks noChangeArrowheads="1"/>
            </p:cNvSpPr>
            <p:nvPr/>
          </p:nvSpPr>
          <p:spPr bwMode="auto">
            <a:xfrm>
              <a:off x="971600" y="4437112"/>
              <a:ext cx="4248472" cy="987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tx1"/>
                </a:buClr>
                <a:buFont typeface="Arial" pitchFamily="34" charset="0"/>
                <a:buNone/>
              </a:pPr>
              <a:r>
                <a:rPr lang="pl-PL" sz="1200" dirty="0" smtClean="0">
                  <a:latin typeface="Calibri" pitchFamily="34" charset="0"/>
                </a:rPr>
                <a:t>NewConnect - rynek</a:t>
              </a:r>
              <a:r>
                <a:rPr lang="pl-PL" sz="1200" dirty="0">
                  <a:latin typeface="Calibri" pitchFamily="34" charset="0"/>
                </a:rPr>
                <a:t>, który umożliwia pozyskanie kapitału małym firmom, łączy młode, dynamicznie rozwijające się spółki z inwestorami oraz z Głównym Rynkiem </a:t>
              </a:r>
              <a:r>
                <a:rPr lang="pl-PL" sz="1200" dirty="0" smtClean="0">
                  <a:latin typeface="Calibri" pitchFamily="34" charset="0"/>
                </a:rPr>
                <a:t>GPW</a:t>
              </a:r>
              <a:r>
                <a:rPr lang="pl-PL" sz="1200" i="1" dirty="0" smtClean="0">
                  <a:latin typeface="Calibri" pitchFamily="34" charset="0"/>
                </a:rPr>
                <a:t> </a:t>
              </a:r>
              <a:endParaRPr lang="pl-PL" sz="1200" i="1" dirty="0">
                <a:latin typeface="Calibri" pitchFamily="34" charset="0"/>
              </a:endParaRPr>
            </a:p>
          </p:txBody>
        </p:sp>
        <p:sp>
          <p:nvSpPr>
            <p:cNvPr id="87" name="Prostokąt 20"/>
            <p:cNvSpPr>
              <a:spLocks noChangeArrowheads="1"/>
            </p:cNvSpPr>
            <p:nvPr/>
          </p:nvSpPr>
          <p:spPr bwMode="auto">
            <a:xfrm>
              <a:off x="1043608" y="5589240"/>
              <a:ext cx="4320480" cy="771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pl-PL" sz="1200" dirty="0" err="1" smtClean="0">
                  <a:latin typeface="Calibri" pitchFamily="34" charset="0"/>
                </a:rPr>
                <a:t>Catalyst</a:t>
              </a:r>
              <a:r>
                <a:rPr lang="pl-PL" sz="1200" dirty="0" smtClean="0">
                  <a:latin typeface="Calibri" pitchFamily="34" charset="0"/>
                </a:rPr>
                <a:t> - platforma obrotu dla obligacji korporacyjnych (sp. z o.o., spółki akcyjne, banki spółdzielcze) oraz komunalnych </a:t>
              </a:r>
              <a:r>
                <a:rPr lang="pl-PL" sz="1200" dirty="0">
                  <a:latin typeface="Calibri" pitchFamily="34" charset="0"/>
                </a:rPr>
                <a:t>(jednostki samorządu terytorialnego</a:t>
              </a:r>
              <a:r>
                <a:rPr lang="pl-PL" sz="1200" dirty="0" smtClean="0">
                  <a:latin typeface="Calibri" pitchFamily="34" charset="0"/>
                </a:rPr>
                <a:t>)</a:t>
              </a:r>
              <a:endParaRPr lang="pl-PL" sz="1200" dirty="0">
                <a:latin typeface="Calibri" pitchFamily="34" charset="0"/>
              </a:endParaRPr>
            </a:p>
          </p:txBody>
        </p:sp>
        <p:pic>
          <p:nvPicPr>
            <p:cNvPr id="88" name="Picture 2" descr="W:\WSPOLNY\AKTUALNE DP\Logo_giełdy_aktualne\samo_logo\logo GPW_RG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3330" y="3303513"/>
              <a:ext cx="576064" cy="521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3" descr="W:\WSPOLNY\AKTUALNE DP\LOGO NewConnect\wersja polska\wersja podstawowa\logo_new_connect_pl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2" y="4560206"/>
              <a:ext cx="791890" cy="512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9512" y="5589240"/>
              <a:ext cx="946928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" name="Prostokąt 17"/>
            <p:cNvSpPr>
              <a:spLocks noChangeArrowheads="1"/>
            </p:cNvSpPr>
            <p:nvPr/>
          </p:nvSpPr>
          <p:spPr bwMode="auto">
            <a:xfrm>
              <a:off x="5220072" y="3212975"/>
              <a:ext cx="3528392" cy="1454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pl-PL" sz="1400" dirty="0" smtClean="0">
                  <a:latin typeface="Calibri" pitchFamily="34" charset="0"/>
                </a:rPr>
                <a:t> </a:t>
              </a:r>
              <a:r>
                <a:rPr lang="pl-PL" sz="1200" dirty="0" smtClean="0">
                  <a:latin typeface="Calibri" pitchFamily="34" charset="0"/>
                </a:rPr>
                <a:t>funkcjonuje od 1991 r.</a:t>
              </a:r>
            </a:p>
            <a:p>
              <a:pPr marL="180937" indent="-180937">
                <a:buFont typeface="Wingdings" pitchFamily="2" charset="2"/>
                <a:buChar char="ü"/>
              </a:pPr>
              <a:r>
                <a:rPr lang="pl-PL" sz="1200" dirty="0" smtClean="0">
                  <a:latin typeface="Calibri" pitchFamily="34" charset="0"/>
                </a:rPr>
                <a:t>448 notowanych spółek, </a:t>
              </a:r>
              <a:br>
                <a:rPr lang="pl-PL" sz="1200" dirty="0" smtClean="0">
                  <a:latin typeface="Calibri" pitchFamily="34" charset="0"/>
                </a:rPr>
              </a:br>
              <a:r>
                <a:rPr lang="pl-PL" sz="1200" dirty="0" smtClean="0">
                  <a:latin typeface="Calibri" pitchFamily="34" charset="0"/>
                </a:rPr>
                <a:t>w tym 46 zagranicznych</a:t>
              </a:r>
            </a:p>
            <a:p>
              <a:pPr marL="180937" indent="-180937">
                <a:buFont typeface="Wingdings" pitchFamily="2" charset="2"/>
                <a:buChar char="ü"/>
              </a:pPr>
              <a:r>
                <a:rPr lang="pl-PL" sz="1200" dirty="0" smtClean="0">
                  <a:latin typeface="Calibri" pitchFamily="34" charset="0"/>
                </a:rPr>
                <a:t>kapitalizacja rynku(spółki krajowe i zagraniczne): 863 mld zł</a:t>
              </a:r>
              <a:r>
                <a:rPr lang="pl-PL" sz="1200" dirty="0">
                  <a:latin typeface="Calibri" pitchFamily="34" charset="0"/>
                </a:rPr>
                <a:t/>
              </a:r>
              <a:br>
                <a:rPr lang="pl-PL" sz="1200" dirty="0">
                  <a:latin typeface="Calibri" pitchFamily="34" charset="0"/>
                </a:rPr>
              </a:br>
              <a:endParaRPr lang="pl-PL" sz="1200" dirty="0">
                <a:latin typeface="Calibri" pitchFamily="34" charset="0"/>
              </a:endParaRPr>
            </a:p>
          </p:txBody>
        </p:sp>
        <p:sp>
          <p:nvSpPr>
            <p:cNvPr id="92" name="Prostokąt 17"/>
            <p:cNvSpPr>
              <a:spLocks noChangeArrowheads="1"/>
            </p:cNvSpPr>
            <p:nvPr/>
          </p:nvSpPr>
          <p:spPr bwMode="auto">
            <a:xfrm>
              <a:off x="5220072" y="4401041"/>
              <a:ext cx="3456384" cy="1202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pl-PL" sz="1200" dirty="0" smtClean="0">
                  <a:latin typeface="Calibri" pitchFamily="34" charset="0"/>
                </a:rPr>
                <a:t>  funkcjonuje od 2007 r.</a:t>
              </a:r>
            </a:p>
            <a:p>
              <a:pPr marL="180937" indent="-180937">
                <a:buFont typeface="Wingdings" pitchFamily="2" charset="2"/>
                <a:buChar char="ü"/>
              </a:pPr>
              <a:r>
                <a:rPr lang="pl-PL" sz="1200" dirty="0" smtClean="0">
                  <a:latin typeface="Calibri" pitchFamily="34" charset="0"/>
                </a:rPr>
                <a:t>441 notowanych spółek, </a:t>
              </a:r>
              <a:br>
                <a:rPr lang="pl-PL" sz="1200" dirty="0" smtClean="0">
                  <a:latin typeface="Calibri" pitchFamily="34" charset="0"/>
                </a:rPr>
              </a:br>
              <a:r>
                <a:rPr lang="pl-PL" sz="1200" dirty="0" smtClean="0">
                  <a:latin typeface="Calibri" pitchFamily="34" charset="0"/>
                </a:rPr>
                <a:t>w tym 10 zagranicznych</a:t>
              </a:r>
            </a:p>
            <a:p>
              <a:pPr marL="180937" indent="-180937">
                <a:buFont typeface="Wingdings" pitchFamily="2" charset="2"/>
                <a:buChar char="ü"/>
              </a:pPr>
              <a:r>
                <a:rPr lang="pl-PL" sz="1200" dirty="0" smtClean="0">
                  <a:latin typeface="Calibri" pitchFamily="34" charset="0"/>
                </a:rPr>
                <a:t>kapitalizacja rynku: 10,5 mld zł</a:t>
              </a:r>
              <a:r>
                <a:rPr lang="pl-PL" sz="1200" dirty="0">
                  <a:latin typeface="Calibri" pitchFamily="34" charset="0"/>
                </a:rPr>
                <a:t/>
              </a:r>
              <a:br>
                <a:rPr lang="pl-PL" sz="1200" dirty="0">
                  <a:latin typeface="Calibri" pitchFamily="34" charset="0"/>
                </a:rPr>
              </a:br>
              <a:endParaRPr lang="pl-PL" sz="1200" dirty="0">
                <a:latin typeface="Calibri" pitchFamily="34" charset="0"/>
              </a:endParaRPr>
            </a:p>
          </p:txBody>
        </p:sp>
        <p:sp>
          <p:nvSpPr>
            <p:cNvPr id="93" name="Prostokąt 17"/>
            <p:cNvSpPr>
              <a:spLocks noChangeArrowheads="1"/>
            </p:cNvSpPr>
            <p:nvPr/>
          </p:nvSpPr>
          <p:spPr bwMode="auto">
            <a:xfrm>
              <a:off x="5220072" y="5589238"/>
              <a:ext cx="3528392" cy="969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pl-PL" sz="1200" dirty="0" smtClean="0">
                  <a:latin typeface="Calibri" pitchFamily="34" charset="0"/>
                </a:rPr>
                <a:t>  funkcjonuje od 2009 r.</a:t>
              </a:r>
            </a:p>
            <a:p>
              <a:pPr marL="180937" indent="-180937">
                <a:buFont typeface="Wingdings" pitchFamily="2" charset="2"/>
                <a:buChar char="ü"/>
              </a:pPr>
              <a:r>
                <a:rPr lang="pl-PL" sz="1200" dirty="0" smtClean="0">
                  <a:latin typeface="Calibri" pitchFamily="34" charset="0"/>
                </a:rPr>
                <a:t>177 emitentów /451 serii</a:t>
              </a:r>
            </a:p>
            <a:p>
              <a:pPr marL="180937" indent="-180937">
                <a:buFont typeface="Wingdings" pitchFamily="2" charset="2"/>
                <a:buChar char="ü"/>
              </a:pPr>
              <a:r>
                <a:rPr lang="pl-PL" sz="1200" dirty="0" smtClean="0">
                  <a:latin typeface="Calibri" pitchFamily="34" charset="0"/>
                </a:rPr>
                <a:t>wartość emisji obligacji  nominowanych w PLN a całym rynku: 510 mld zł</a:t>
              </a:r>
              <a:endParaRPr lang="pl-PL" sz="1200" dirty="0">
                <a:latin typeface="Calibri" pitchFamily="34" charset="0"/>
              </a:endParaRPr>
            </a:p>
          </p:txBody>
        </p:sp>
        <p:cxnSp>
          <p:nvCxnSpPr>
            <p:cNvPr id="94" name="Łącznik prosty 93"/>
            <p:cNvCxnSpPr/>
            <p:nvPr/>
          </p:nvCxnSpPr>
          <p:spPr>
            <a:xfrm>
              <a:off x="467544" y="4401041"/>
              <a:ext cx="73448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Łącznik prosty 94"/>
            <p:cNvCxnSpPr/>
            <p:nvPr/>
          </p:nvCxnSpPr>
          <p:spPr>
            <a:xfrm>
              <a:off x="539552" y="5373216"/>
              <a:ext cx="734481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Łącznik prosty 95"/>
            <p:cNvCxnSpPr/>
            <p:nvPr/>
          </p:nvCxnSpPr>
          <p:spPr>
            <a:xfrm>
              <a:off x="5148064" y="3140968"/>
              <a:ext cx="0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Łącznik prosty 96"/>
            <p:cNvCxnSpPr/>
            <p:nvPr/>
          </p:nvCxnSpPr>
          <p:spPr>
            <a:xfrm>
              <a:off x="5148064" y="4437112"/>
              <a:ext cx="0" cy="864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Łącznik prosty 97"/>
            <p:cNvCxnSpPr/>
            <p:nvPr/>
          </p:nvCxnSpPr>
          <p:spPr>
            <a:xfrm>
              <a:off x="5148064" y="5445224"/>
              <a:ext cx="0" cy="10081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pole tekstowe 98"/>
          <p:cNvSpPr txBox="1"/>
          <p:nvPr/>
        </p:nvSpPr>
        <p:spPr>
          <a:xfrm>
            <a:off x="6897218" y="6381328"/>
            <a:ext cx="2283781" cy="230812"/>
          </a:xfrm>
          <a:prstGeom prst="rect">
            <a:avLst/>
          </a:prstGeom>
          <a:solidFill>
            <a:schemeClr val="bg1"/>
          </a:solidFill>
        </p:spPr>
        <p:txBody>
          <a:bodyPr wrap="square" lIns="91421" tIns="45710" rIns="91421" bIns="45710" rtlCol="0">
            <a:spAutoFit/>
          </a:bodyPr>
          <a:lstStyle/>
          <a:p>
            <a:pPr algn="r"/>
            <a:r>
              <a:rPr lang="pl-PL" sz="900" dirty="0" smtClean="0">
                <a:latin typeface="Calibri" pitchFamily="34" charset="0"/>
              </a:rPr>
              <a:t>Stan na koniec marzec 2014 r.</a:t>
            </a:r>
            <a:endParaRPr lang="pl-PL" sz="900" dirty="0">
              <a:latin typeface="Calibri" pitchFamily="34" charset="0"/>
            </a:endParaRPr>
          </a:p>
        </p:txBody>
      </p:sp>
      <p:cxnSp>
        <p:nvCxnSpPr>
          <p:cNvPr id="103" name="Łącznik prosty ze strzałką 102"/>
          <p:cNvCxnSpPr>
            <a:stCxn id="75" idx="1"/>
          </p:cNvCxnSpPr>
          <p:nvPr/>
        </p:nvCxnSpPr>
        <p:spPr>
          <a:xfrm flipH="1" flipV="1">
            <a:off x="4880992" y="2060848"/>
            <a:ext cx="545422" cy="1034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ytuł 18"/>
          <p:cNvSpPr>
            <a:spLocks noGrp="1"/>
          </p:cNvSpPr>
          <p:nvPr>
            <p:ph type="title"/>
          </p:nvPr>
        </p:nvSpPr>
        <p:spPr>
          <a:xfrm>
            <a:off x="668866" y="0"/>
            <a:ext cx="6400801" cy="960155"/>
          </a:xfrm>
        </p:spPr>
        <p:txBody>
          <a:bodyPr anchor="ctr"/>
          <a:lstStyle/>
          <a:p>
            <a:pPr algn="l">
              <a:defRPr/>
            </a:pPr>
            <a:r>
              <a:rPr lang="pl-PL" sz="2800" dirty="0" smtClean="0">
                <a:solidFill>
                  <a:srgbClr val="004A8B"/>
                </a:solidFill>
              </a:rPr>
              <a:t>Silna i zdywersyfikowana baza inwestorów giełdowych</a:t>
            </a:r>
            <a:endParaRPr lang="pl-PL" sz="2800" dirty="0">
              <a:solidFill>
                <a:srgbClr val="004A8B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47835" y="3834397"/>
            <a:ext cx="2808312" cy="207882"/>
          </a:xfrm>
          <a:prstGeom prst="rect">
            <a:avLst/>
          </a:prstGeom>
          <a:noFill/>
        </p:spPr>
        <p:txBody>
          <a:bodyPr wrap="square" lIns="83952" tIns="41976" rIns="83952" bIns="41976" rtlCol="0">
            <a:spAutoFit/>
          </a:bodyPr>
          <a:lstStyle/>
          <a:p>
            <a:pPr algn="r"/>
            <a:r>
              <a:rPr lang="pl-PL" sz="800" baseline="30000" dirty="0" smtClean="0">
                <a:solidFill>
                  <a:prstClr val="black"/>
                </a:solidFill>
              </a:rPr>
              <a:t> </a:t>
            </a:r>
            <a:r>
              <a:rPr lang="pl-PL" sz="800" dirty="0" smtClean="0">
                <a:solidFill>
                  <a:prstClr val="black"/>
                </a:solidFill>
              </a:rPr>
              <a:t>Source: WSE survey, estimates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0" name="pole tekstowe 59"/>
          <p:cNvSpPr txBox="1"/>
          <p:nvPr/>
        </p:nvSpPr>
        <p:spPr>
          <a:xfrm>
            <a:off x="417009" y="4490813"/>
            <a:ext cx="9071982" cy="1985587"/>
          </a:xfrm>
          <a:prstGeom prst="rect">
            <a:avLst/>
          </a:prstGeom>
          <a:noFill/>
        </p:spPr>
        <p:txBody>
          <a:bodyPr wrap="square" lIns="86784" tIns="43392" rIns="86784" bIns="43392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71956" indent="-171956" algn="just">
              <a:spcAft>
                <a:spcPts val="1141"/>
              </a:spcAft>
              <a:buBlip>
                <a:blip r:embed="rId3"/>
              </a:buBlip>
            </a:pPr>
            <a:r>
              <a:rPr lang="pl-PL" sz="1500" dirty="0" smtClean="0">
                <a:latin typeface="Arial" pitchFamily="34" charset="0"/>
                <a:cs typeface="Arial" pitchFamily="34" charset="0"/>
              </a:rPr>
              <a:t>Inwestorzy zagraniczni odpowiadają za prawie połowę obrotów na Rynku Głównym. Udział inwestorów indywidualnych wciąż na relatywnie wysokim poziomie w porównaniu do rynków rozwiniętych. </a:t>
            </a:r>
            <a:endParaRPr lang="en-GB" sz="1500" dirty="0" smtClean="0">
              <a:latin typeface="Arial" pitchFamily="34" charset="0"/>
              <a:cs typeface="Arial" pitchFamily="34" charset="0"/>
            </a:endParaRPr>
          </a:p>
          <a:p>
            <a:pPr marL="171956" indent="-171956" algn="just">
              <a:spcAft>
                <a:spcPts val="1141"/>
              </a:spcAft>
              <a:buBlip>
                <a:blip r:embed="rId3"/>
              </a:buBlip>
            </a:pPr>
            <a:r>
              <a:rPr lang="en-GB" sz="1500" dirty="0" smtClean="0">
                <a:latin typeface="Arial" pitchFamily="34" charset="0"/>
                <a:cs typeface="Arial" pitchFamily="34" charset="0"/>
              </a:rPr>
              <a:t>NewConnect </a:t>
            </a:r>
            <a:r>
              <a:rPr lang="pl-PL" sz="1500" dirty="0" smtClean="0">
                <a:latin typeface="Arial" pitchFamily="34" charset="0"/>
                <a:cs typeface="Arial" pitchFamily="34" charset="0"/>
              </a:rPr>
              <a:t>staje się rynkiem coraz bardziej instytucjonalnym polskie i zagraniczne instytucje odpowiadają za 38% obrotów. </a:t>
            </a:r>
            <a:endParaRPr lang="en-GB" sz="1500" dirty="0" smtClean="0">
              <a:latin typeface="Arial" pitchFamily="34" charset="0"/>
              <a:cs typeface="Arial" pitchFamily="34" charset="0"/>
            </a:endParaRPr>
          </a:p>
          <a:p>
            <a:pPr marL="171956" indent="-171956" algn="just">
              <a:spcAft>
                <a:spcPts val="1141"/>
              </a:spcAft>
              <a:buBlip>
                <a:blip r:embed="rId3"/>
              </a:buBlip>
            </a:pPr>
            <a:r>
              <a:rPr lang="pl-PL" sz="1500" dirty="0" smtClean="0">
                <a:latin typeface="Arial" pitchFamily="34" charset="0"/>
                <a:cs typeface="Arial" pitchFamily="34" charset="0"/>
              </a:rPr>
              <a:t>Rynek derywatów pozostaje rynkiem inwestorów indywidualnych. W tym roku udział instytucji zagranicznych wzrósł o 3 </a:t>
            </a:r>
            <a:r>
              <a:rPr lang="pl-PL" sz="1500" dirty="0" err="1" smtClean="0">
                <a:latin typeface="Arial" pitchFamily="34" charset="0"/>
                <a:cs typeface="Arial" pitchFamily="34" charset="0"/>
              </a:rPr>
              <a:t>p.p</a:t>
            </a:r>
            <a:r>
              <a:rPr lang="pl-PL" sz="15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l-PL" sz="1500" dirty="0" err="1" smtClean="0">
                <a:latin typeface="Arial" pitchFamily="34" charset="0"/>
                <a:cs typeface="Arial" pitchFamily="34" charset="0"/>
              </a:rPr>
              <a:t>co</a:t>
            </a:r>
            <a:r>
              <a:rPr lang="pl-PL" sz="1500" dirty="0" smtClean="0">
                <a:latin typeface="Arial" pitchFamily="34" charset="0"/>
                <a:cs typeface="Arial" pitchFamily="34" charset="0"/>
              </a:rPr>
              <a:t> świadczy o coraz większym zainteresowaniu tym segmentem zagranicy. </a:t>
            </a:r>
          </a:p>
        </p:txBody>
      </p:sp>
      <p:sp>
        <p:nvSpPr>
          <p:cNvPr id="24" name="Elipsa 23"/>
          <p:cNvSpPr/>
          <p:nvPr/>
        </p:nvSpPr>
        <p:spPr>
          <a:xfrm>
            <a:off x="2618299" y="2775893"/>
            <a:ext cx="1000586" cy="9143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rtlCol="0" anchor="ctr"/>
          <a:lstStyle/>
          <a:p>
            <a:pPr algn="ctr"/>
            <a:endParaRPr lang="pl-PL"/>
          </a:p>
        </p:txBody>
      </p:sp>
      <p:grpSp>
        <p:nvGrpSpPr>
          <p:cNvPr id="2" name="Grupa 52"/>
          <p:cNvGrpSpPr/>
          <p:nvPr/>
        </p:nvGrpSpPr>
        <p:grpSpPr>
          <a:xfrm>
            <a:off x="258818" y="996619"/>
            <a:ext cx="9388369" cy="3053161"/>
            <a:chOff x="279391" y="1098819"/>
            <a:chExt cx="10134624" cy="3366252"/>
          </a:xfrm>
        </p:grpSpPr>
        <p:sp>
          <p:nvSpPr>
            <p:cNvPr id="54" name="Prostokąt 53"/>
            <p:cNvSpPr/>
            <p:nvPr/>
          </p:nvSpPr>
          <p:spPr>
            <a:xfrm>
              <a:off x="428434" y="1247809"/>
              <a:ext cx="9985581" cy="3203276"/>
            </a:xfrm>
            <a:prstGeom prst="rect">
              <a:avLst/>
            </a:prstGeom>
            <a:solidFill>
              <a:srgbClr val="DCE6F2"/>
            </a:solidFill>
            <a:ln w="25400" cap="flat" cmpd="sng" algn="ctr">
              <a:solidFill>
                <a:srgbClr val="DCE6F2"/>
              </a:solidFill>
              <a:prstDash val="solid"/>
            </a:ln>
            <a:effectLst/>
          </p:spPr>
          <p:txBody>
            <a:bodyPr lIns="99511" tIns="49755" rIns="99511" bIns="49755" rtlCol="0" anchor="ctr"/>
            <a:lstStyle/>
            <a:p>
              <a:pPr algn="ctr" defTabSz="952733">
                <a:defRPr/>
              </a:pPr>
              <a:endParaRPr lang="pl-PL" sz="1700" kern="0" dirty="0">
                <a:solidFill>
                  <a:prstClr val="white"/>
                </a:solidFill>
                <a:latin typeface="Calibri"/>
              </a:endParaRPr>
            </a:p>
          </p:txBody>
        </p:sp>
        <p:graphicFrame>
          <p:nvGraphicFramePr>
            <p:cNvPr id="55" name="Chart 4"/>
            <p:cNvGraphicFramePr/>
            <p:nvPr>
              <p:extLst>
                <p:ext uri="{D42A27DB-BD31-4B8C-83A1-F6EECF244321}">
                  <p14:modId xmlns="" xmlns:p14="http://schemas.microsoft.com/office/powerpoint/2010/main" val="2771001808"/>
                </p:ext>
              </p:extLst>
            </p:nvPr>
          </p:nvGraphicFramePr>
          <p:xfrm>
            <a:off x="279391" y="1545790"/>
            <a:ext cx="3427886" cy="26199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56" name="Chart 4"/>
            <p:cNvGraphicFramePr/>
            <p:nvPr>
              <p:extLst>
                <p:ext uri="{D42A27DB-BD31-4B8C-83A1-F6EECF244321}">
                  <p14:modId xmlns="" xmlns:p14="http://schemas.microsoft.com/office/powerpoint/2010/main" val="3508866514"/>
                </p:ext>
              </p:extLst>
            </p:nvPr>
          </p:nvGraphicFramePr>
          <p:xfrm>
            <a:off x="3856320" y="1545789"/>
            <a:ext cx="3129809" cy="26993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57" name="Chart 4"/>
            <p:cNvGraphicFramePr/>
            <p:nvPr>
              <p:extLst>
                <p:ext uri="{D42A27DB-BD31-4B8C-83A1-F6EECF244321}">
                  <p14:modId xmlns="" xmlns:p14="http://schemas.microsoft.com/office/powerpoint/2010/main" val="146392210"/>
                </p:ext>
              </p:extLst>
            </p:nvPr>
          </p:nvGraphicFramePr>
          <p:xfrm>
            <a:off x="7135163" y="1098819"/>
            <a:ext cx="3278847" cy="30591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58" name="TextBox 17"/>
            <p:cNvSpPr txBox="1"/>
            <p:nvPr/>
          </p:nvSpPr>
          <p:spPr>
            <a:xfrm>
              <a:off x="7284202" y="4227599"/>
              <a:ext cx="3031537" cy="237472"/>
            </a:xfrm>
            <a:prstGeom prst="rect">
              <a:avLst/>
            </a:prstGeom>
            <a:noFill/>
          </p:spPr>
          <p:txBody>
            <a:bodyPr wrap="square" lIns="91380" tIns="45691" rIns="91380" bIns="45691" rtlCol="0">
              <a:spAutoFit/>
            </a:bodyPr>
            <a:lstStyle/>
            <a:p>
              <a:pPr algn="r" defTabSz="952733">
                <a:defRPr/>
              </a:pPr>
              <a:r>
                <a:rPr lang="pl-PL" sz="800" kern="0" baseline="30000" dirty="0" smtClean="0">
                  <a:solidFill>
                    <a:prstClr val="black"/>
                  </a:solidFill>
                </a:rPr>
                <a:t> </a:t>
              </a:r>
              <a:r>
                <a:rPr lang="pl-PL" sz="800" kern="0" dirty="0" smtClean="0">
                  <a:solidFill>
                    <a:prstClr val="black"/>
                  </a:solidFill>
                </a:rPr>
                <a:t>Źródło: ankieta GPW, szacunki </a:t>
              </a:r>
              <a:endParaRPr lang="en-US" sz="800" kern="0" dirty="0">
                <a:solidFill>
                  <a:prstClr val="black"/>
                </a:solidFill>
              </a:endParaRPr>
            </a:p>
          </p:txBody>
        </p:sp>
        <p:sp>
          <p:nvSpPr>
            <p:cNvPr id="59" name="Symbol zastępczy tekstu 2"/>
            <p:cNvSpPr txBox="1">
              <a:spLocks/>
            </p:cNvSpPr>
            <p:nvPr/>
          </p:nvSpPr>
          <p:spPr>
            <a:xfrm>
              <a:off x="481773" y="1359587"/>
              <a:ext cx="3092206" cy="335190"/>
            </a:xfrm>
            <a:prstGeom prst="rect">
              <a:avLst/>
            </a:prstGeom>
            <a:solidFill>
              <a:srgbClr val="004A8B"/>
            </a:solidFill>
            <a:ln w="9525" cap="flat" cmpd="sng" algn="ctr">
              <a:noFill/>
              <a:prstDash val="solid"/>
            </a:ln>
            <a:effectLst/>
          </p:spPr>
          <p:txBody>
            <a:bodyPr lIns="99511" tIns="49755" rIns="99511" bIns="49755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2733" fontAlgn="b">
                <a:defRPr/>
              </a:pPr>
              <a:r>
                <a:rPr lang="pl-PL" sz="1500" b="1" kern="0" dirty="0" smtClean="0">
                  <a:solidFill>
                    <a:prstClr val="white"/>
                  </a:solidFill>
                  <a:latin typeface="Calibri"/>
                  <a:ea typeface="Arial Unicode MS" pitchFamily="34" charset="-128"/>
                  <a:cs typeface="Arial Unicode MS" pitchFamily="34" charset="-128"/>
                </a:rPr>
                <a:t>Akcje, Rynek Główny (%)</a:t>
              </a:r>
              <a:endParaRPr lang="pl-PL" sz="1500" b="1" kern="0" dirty="0">
                <a:solidFill>
                  <a:prstClr val="white"/>
                </a:solidFill>
                <a:latin typeface="Calibri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0" name="Symbol zastępczy tekstu 2"/>
            <p:cNvSpPr txBox="1">
              <a:spLocks/>
            </p:cNvSpPr>
            <p:nvPr/>
          </p:nvSpPr>
          <p:spPr>
            <a:xfrm>
              <a:off x="3995497" y="1377090"/>
              <a:ext cx="2980769" cy="335190"/>
            </a:xfrm>
            <a:prstGeom prst="rect">
              <a:avLst/>
            </a:prstGeom>
            <a:solidFill>
              <a:srgbClr val="004A8B"/>
            </a:solidFill>
            <a:ln w="9525" cap="flat" cmpd="sng" algn="ctr">
              <a:noFill/>
              <a:prstDash val="solid"/>
            </a:ln>
            <a:effectLst/>
          </p:spPr>
          <p:txBody>
            <a:bodyPr lIns="99511" tIns="49755" rIns="99511" bIns="49755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2733" fontAlgn="b">
                <a:defRPr/>
              </a:pPr>
              <a:r>
                <a:rPr lang="pl-PL" sz="1500" b="1" kern="0" dirty="0" smtClean="0">
                  <a:solidFill>
                    <a:prstClr val="white"/>
                  </a:solidFill>
                  <a:latin typeface="Calibri"/>
                  <a:ea typeface="Arial Unicode MS" pitchFamily="34" charset="-128"/>
                  <a:cs typeface="Arial Unicode MS" pitchFamily="34" charset="-128"/>
                </a:rPr>
                <a:t>Akcje, NewConnect (%)</a:t>
              </a:r>
              <a:endParaRPr lang="pl-PL" sz="1500" b="1" kern="0" dirty="0">
                <a:solidFill>
                  <a:prstClr val="white"/>
                </a:solidFill>
                <a:latin typeface="Calibri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1" name="Symbol zastępczy tekstu 2"/>
            <p:cNvSpPr txBox="1">
              <a:spLocks/>
            </p:cNvSpPr>
            <p:nvPr/>
          </p:nvSpPr>
          <p:spPr>
            <a:xfrm>
              <a:off x="7209682" y="1387874"/>
              <a:ext cx="3092206" cy="335190"/>
            </a:xfrm>
            <a:prstGeom prst="rect">
              <a:avLst/>
            </a:prstGeom>
            <a:solidFill>
              <a:srgbClr val="004A8B"/>
            </a:solidFill>
            <a:ln w="9525" cap="flat" cmpd="sng" algn="ctr">
              <a:noFill/>
              <a:prstDash val="solid"/>
            </a:ln>
            <a:effectLst/>
          </p:spPr>
          <p:txBody>
            <a:bodyPr lIns="99511" tIns="49755" rIns="99511" bIns="49755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52733" fontAlgn="b">
                <a:defRPr/>
              </a:pPr>
              <a:r>
                <a:rPr lang="pl-PL" sz="1500" b="1" kern="0" dirty="0" smtClean="0">
                  <a:solidFill>
                    <a:prstClr val="white"/>
                  </a:solidFill>
                  <a:latin typeface="Calibri"/>
                  <a:ea typeface="Arial Unicode MS" pitchFamily="34" charset="-128"/>
                  <a:cs typeface="Arial Unicode MS" pitchFamily="34" charset="-128"/>
                </a:rPr>
                <a:t>Futures (%)</a:t>
              </a:r>
              <a:endParaRPr lang="pl-PL" sz="1500" b="1" kern="0" dirty="0">
                <a:solidFill>
                  <a:prstClr val="white"/>
                </a:solidFill>
                <a:latin typeface="Calibri"/>
                <a:ea typeface="Arial Unicode MS" pitchFamily="34" charset="-128"/>
                <a:cs typeface="Arial Unicode MS" pitchFamily="34" charset="-128"/>
              </a:endParaRPr>
            </a:p>
          </p:txBody>
        </p:sp>
        <p:cxnSp>
          <p:nvCxnSpPr>
            <p:cNvPr id="62" name="Łącznik prosty 61"/>
            <p:cNvCxnSpPr/>
            <p:nvPr/>
          </p:nvCxnSpPr>
          <p:spPr>
            <a:xfrm flipH="1">
              <a:off x="3185641" y="1813891"/>
              <a:ext cx="12218" cy="1787876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dash"/>
            </a:ln>
            <a:effectLst/>
          </p:spPr>
        </p:cxnSp>
        <p:sp>
          <p:nvSpPr>
            <p:cNvPr id="63" name="pole tekstowe 62"/>
            <p:cNvSpPr txBox="1"/>
            <p:nvPr/>
          </p:nvSpPr>
          <p:spPr>
            <a:xfrm>
              <a:off x="2477055" y="3941328"/>
              <a:ext cx="7042726" cy="286271"/>
            </a:xfrm>
            <a:prstGeom prst="rect">
              <a:avLst/>
            </a:prstGeom>
            <a:noFill/>
          </p:spPr>
          <p:txBody>
            <a:bodyPr wrap="square" lIns="104739" tIns="52367" rIns="104739" bIns="52367" rtlCol="0">
              <a:spAutoFit/>
            </a:bodyPr>
            <a:lstStyle/>
            <a:p>
              <a:pPr defTabSz="952733">
                <a:defRPr/>
              </a:pPr>
              <a:r>
                <a:rPr lang="pl-PL" sz="1000" kern="0" dirty="0" smtClean="0">
                  <a:solidFill>
                    <a:prstClr val="black"/>
                  </a:solidFill>
                </a:rPr>
                <a:t>Inwestorzy </a:t>
              </a:r>
              <a:r>
                <a:rPr lang="en-GB" sz="1000" kern="0" dirty="0" smtClean="0">
                  <a:solidFill>
                    <a:prstClr val="black"/>
                  </a:solidFill>
                </a:rPr>
                <a:t>In</a:t>
              </a:r>
              <a:r>
                <a:rPr lang="pl-PL" sz="1000" kern="0" dirty="0" err="1" smtClean="0">
                  <a:solidFill>
                    <a:prstClr val="black"/>
                  </a:solidFill>
                </a:rPr>
                <a:t>dywidualni</a:t>
              </a:r>
              <a:r>
                <a:rPr lang="en-GB" sz="1000" kern="0" dirty="0" smtClean="0">
                  <a:solidFill>
                    <a:prstClr val="black"/>
                  </a:solidFill>
                </a:rPr>
                <a:t>	</a:t>
              </a:r>
              <a:r>
                <a:rPr lang="pl-PL" sz="1000" kern="0" dirty="0" smtClean="0">
                  <a:solidFill>
                    <a:prstClr val="black"/>
                  </a:solidFill>
                </a:rPr>
                <a:t>  Krajowe instytucje</a:t>
              </a:r>
              <a:r>
                <a:rPr lang="en-GB" sz="1000" kern="0" dirty="0" smtClean="0">
                  <a:solidFill>
                    <a:prstClr val="black"/>
                  </a:solidFill>
                </a:rPr>
                <a:t>	                </a:t>
              </a:r>
              <a:r>
                <a:rPr lang="pl-PL" sz="1000" kern="0" dirty="0" smtClean="0">
                  <a:solidFill>
                    <a:prstClr val="black"/>
                  </a:solidFill>
                </a:rPr>
                <a:t>Inwestorzy zagraniczni</a:t>
              </a:r>
              <a:endParaRPr lang="en-GB" sz="1000" kern="0" dirty="0">
                <a:solidFill>
                  <a:prstClr val="black"/>
                </a:solidFill>
              </a:endParaRPr>
            </a:p>
          </p:txBody>
        </p:sp>
        <p:sp>
          <p:nvSpPr>
            <p:cNvPr id="64" name="Prostokąt 63"/>
            <p:cNvSpPr/>
            <p:nvPr/>
          </p:nvSpPr>
          <p:spPr>
            <a:xfrm>
              <a:off x="2160227" y="4042917"/>
              <a:ext cx="372555" cy="111730"/>
            </a:xfrm>
            <a:prstGeom prst="rect">
              <a:avLst/>
            </a:prstGeom>
            <a:solidFill>
              <a:srgbClr val="748CBC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104739" tIns="52367" rIns="104739" bIns="52367" rtlCol="0" anchor="ctr"/>
            <a:lstStyle/>
            <a:p>
              <a:pPr algn="ctr" defTabSz="952733">
                <a:defRPr/>
              </a:pPr>
              <a:r>
                <a:rPr lang="pl-PL" sz="1700" kern="0" dirty="0" smtClean="0">
                  <a:solidFill>
                    <a:prstClr val="white"/>
                  </a:solidFill>
                  <a:latin typeface="Calibri"/>
                </a:rPr>
                <a:t> </a:t>
              </a:r>
              <a:endParaRPr lang="pl-PL" sz="17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Prostokąt 64"/>
            <p:cNvSpPr/>
            <p:nvPr/>
          </p:nvSpPr>
          <p:spPr>
            <a:xfrm>
              <a:off x="4248746" y="4036929"/>
              <a:ext cx="372555" cy="111730"/>
            </a:xfrm>
            <a:prstGeom prst="rect">
              <a:avLst/>
            </a:prstGeom>
            <a:solidFill>
              <a:srgbClr val="294171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104739" tIns="52367" rIns="104739" bIns="52367" rtlCol="0" anchor="ctr"/>
            <a:lstStyle/>
            <a:p>
              <a:pPr algn="ctr" defTabSz="952733">
                <a:defRPr/>
              </a:pPr>
              <a:endParaRPr lang="pl-PL" sz="17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Prostokąt 65"/>
            <p:cNvSpPr/>
            <p:nvPr/>
          </p:nvSpPr>
          <p:spPr>
            <a:xfrm>
              <a:off x="6745873" y="4036930"/>
              <a:ext cx="372555" cy="111730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lIns="104739" tIns="52367" rIns="104739" bIns="52367" rtlCol="0" anchor="ctr"/>
            <a:lstStyle/>
            <a:p>
              <a:pPr algn="ctr" defTabSz="952733">
                <a:defRPr/>
              </a:pPr>
              <a:endParaRPr lang="pl-PL" sz="1700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7" name="Łącznik prosty 66"/>
            <p:cNvCxnSpPr/>
            <p:nvPr/>
          </p:nvCxnSpPr>
          <p:spPr>
            <a:xfrm flipH="1">
              <a:off x="6464489" y="1843766"/>
              <a:ext cx="12218" cy="1752797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dash"/>
            </a:ln>
            <a:effectLst/>
          </p:spPr>
        </p:cxnSp>
        <p:cxnSp>
          <p:nvCxnSpPr>
            <p:cNvPr id="68" name="Łącznik prosty 67"/>
            <p:cNvCxnSpPr/>
            <p:nvPr/>
          </p:nvCxnSpPr>
          <p:spPr>
            <a:xfrm flipH="1">
              <a:off x="9892375" y="1843766"/>
              <a:ext cx="2" cy="1787876"/>
            </a:xfrm>
            <a:prstGeom prst="line">
              <a:avLst/>
            </a:prstGeom>
            <a:noFill/>
            <a:ln w="25400" cap="flat" cmpd="sng" algn="ctr">
              <a:solidFill>
                <a:srgbClr val="C00000"/>
              </a:solidFill>
              <a:prstDash val="dash"/>
            </a:ln>
            <a:effectLst/>
          </p:spPr>
        </p:cxn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rostokąt zaokrąglony 69"/>
          <p:cNvSpPr/>
          <p:nvPr/>
        </p:nvSpPr>
        <p:spPr>
          <a:xfrm>
            <a:off x="107504" y="1196752"/>
            <a:ext cx="6933728" cy="2664296"/>
          </a:xfrm>
          <a:prstGeom prst="roundRect">
            <a:avLst>
              <a:gd name="adj" fmla="val 10000"/>
            </a:avLst>
          </a:prstGeom>
          <a:ln w="28575">
            <a:noFill/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8504" y="92581"/>
            <a:ext cx="7416824" cy="960155"/>
          </a:xfrm>
        </p:spPr>
        <p:txBody>
          <a:bodyPr/>
          <a:lstStyle/>
          <a:p>
            <a:pPr algn="l"/>
            <a:r>
              <a:rPr lang="pl-PL" dirty="0" smtClean="0"/>
              <a:t>NewConnect</a:t>
            </a:r>
            <a:endParaRPr lang="pl-PL" dirty="0"/>
          </a:p>
        </p:txBody>
      </p:sp>
      <p:pic>
        <p:nvPicPr>
          <p:cNvPr id="57" name="Picture 6" descr="Nowy rynek"/>
          <p:cNvPicPr>
            <a:picLocks noChangeAspect="1" noChangeArrowheads="1"/>
          </p:cNvPicPr>
          <p:nvPr/>
        </p:nvPicPr>
        <p:blipFill>
          <a:blip r:embed="rId3" cstate="print"/>
          <a:srcRect t="10139" r="67" b="10489"/>
          <a:stretch>
            <a:fillRect/>
          </a:stretch>
        </p:blipFill>
        <p:spPr bwMode="auto">
          <a:xfrm>
            <a:off x="6177136" y="116632"/>
            <a:ext cx="132502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Prostokąt 70"/>
          <p:cNvSpPr/>
          <p:nvPr/>
        </p:nvSpPr>
        <p:spPr>
          <a:xfrm>
            <a:off x="344490" y="188642"/>
            <a:ext cx="6264696" cy="91168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934" tIns="20951" rIns="27934" bIns="20951" numCol="1" spcCol="1269" anchor="ctr" anchorCtr="0">
            <a:noAutofit/>
          </a:bodyPr>
          <a:lstStyle/>
          <a:p>
            <a:pPr lvl="0" algn="ctr"/>
            <a:endParaRPr lang="pl-PL" sz="1000" dirty="0">
              <a:latin typeface="Calibri" pitchFamily="34" charset="0"/>
            </a:endParaRPr>
          </a:p>
        </p:txBody>
      </p:sp>
      <p:sp>
        <p:nvSpPr>
          <p:cNvPr id="72" name="Prostokąt 71"/>
          <p:cNvSpPr/>
          <p:nvPr/>
        </p:nvSpPr>
        <p:spPr>
          <a:xfrm>
            <a:off x="107504" y="1196754"/>
            <a:ext cx="4917504" cy="1368152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934" tIns="20951" rIns="27934" bIns="20951" numCol="1" spcCol="1269" anchor="ctr" anchorCtr="0">
            <a:noAutofit/>
          </a:bodyPr>
          <a:lstStyle/>
          <a:p>
            <a:pPr lvl="0"/>
            <a:endParaRPr lang="pl-PL" sz="1000" dirty="0" smtClean="0">
              <a:solidFill>
                <a:srgbClr val="5F5F5F"/>
              </a:solidFill>
              <a:latin typeface="Calibri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pl-PL" sz="1000" dirty="0" smtClean="0">
                <a:solidFill>
                  <a:srgbClr val="5F5F5F"/>
                </a:solidFill>
                <a:latin typeface="Calibri" pitchFamily="34" charset="0"/>
              </a:rPr>
              <a:t> </a:t>
            </a: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75" name="Prostokąt zaokrąglony 74"/>
          <p:cNvSpPr/>
          <p:nvPr/>
        </p:nvSpPr>
        <p:spPr>
          <a:xfrm>
            <a:off x="107504" y="1052736"/>
            <a:ext cx="6717704" cy="144016"/>
          </a:xfrm>
          <a:prstGeom prst="roundRect">
            <a:avLst/>
          </a:prstGeom>
          <a:solidFill>
            <a:srgbClr val="DBEEF4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1" tIns="45710" rIns="91421" bIns="45710" anchor="ctr"/>
          <a:lstStyle/>
          <a:p>
            <a:pPr defTabSz="449169">
              <a:defRPr/>
            </a:pPr>
            <a:r>
              <a:rPr lang="pl-PL" sz="1600" b="1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Wymogi formalne</a:t>
            </a:r>
            <a:endParaRPr lang="pl-PL" sz="1600" b="1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8" name="Rounded Rectangle 16"/>
          <p:cNvSpPr/>
          <p:nvPr/>
        </p:nvSpPr>
        <p:spPr>
          <a:xfrm>
            <a:off x="7113242" y="1124744"/>
            <a:ext cx="2592288" cy="16561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anchor="ctr"/>
          <a:lstStyle/>
          <a:p>
            <a:r>
              <a:rPr lang="pl-PL" sz="1000" dirty="0" smtClean="0">
                <a:solidFill>
                  <a:schemeClr val="tx1"/>
                </a:solidFill>
                <a:latin typeface="Calibri" pitchFamily="34" charset="0"/>
              </a:rPr>
              <a:t>PODSTAWA PRAWNA:</a:t>
            </a:r>
          </a:p>
          <a:p>
            <a:endParaRPr lang="pl-PL" sz="1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85707" indent="-85707">
              <a:buFont typeface="Arial" pitchFamily="34" charset="0"/>
              <a:buChar char="•"/>
            </a:pPr>
            <a:r>
              <a:rPr lang="pl-PL" sz="1000" dirty="0" smtClean="0">
                <a:solidFill>
                  <a:schemeClr val="tx1"/>
                </a:solidFill>
                <a:latin typeface="Calibri" pitchFamily="34" charset="0"/>
              </a:rPr>
              <a:t>Regulamin Alternatywnego Systemu  Obrotu </a:t>
            </a:r>
          </a:p>
          <a:p>
            <a:pPr marL="85707"/>
            <a:r>
              <a:rPr lang="pl-PL" sz="1000" dirty="0" smtClean="0">
                <a:solidFill>
                  <a:schemeClr val="tx1"/>
                </a:solidFill>
                <a:latin typeface="Calibri" pitchFamily="34" charset="0"/>
                <a:hlinkClick r:id="rId4"/>
              </a:rPr>
              <a:t>WWW.NEWCONNECT.PL</a:t>
            </a:r>
            <a:endParaRPr lang="pl-PL" sz="1000" dirty="0" smtClean="0">
              <a:solidFill>
                <a:schemeClr val="tx1"/>
              </a:solidFill>
              <a:latin typeface="Calibri" pitchFamily="34" charset="0"/>
            </a:endParaRPr>
          </a:p>
          <a:p>
            <a:endParaRPr lang="pl-PL" sz="1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85707" indent="-85707">
              <a:buFont typeface="Arial" pitchFamily="34" charset="0"/>
              <a:buChar char="•"/>
            </a:pPr>
            <a:r>
              <a:rPr lang="pl-PL" sz="1000" dirty="0" smtClean="0">
                <a:solidFill>
                  <a:schemeClr val="tx1"/>
                </a:solidFill>
                <a:latin typeface="Calibri" pitchFamily="34" charset="0"/>
              </a:rPr>
              <a:t>Dobre Praktyki Spółek Notowanych na NewConnect</a:t>
            </a:r>
          </a:p>
          <a:p>
            <a:pPr marL="85707"/>
            <a:r>
              <a:rPr lang="pl-PL" sz="1000" dirty="0" err="1" smtClean="0">
                <a:solidFill>
                  <a:schemeClr val="tx1"/>
                </a:solidFill>
                <a:latin typeface="Calibri" pitchFamily="34" charset="0"/>
                <a:hlinkClick r:id="rId5"/>
              </a:rPr>
              <a:t>WWW.CORP-GOV.GPW.PL</a:t>
            </a:r>
            <a:endParaRPr lang="pl-PL" sz="1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85707" indent="-85707"/>
            <a:endParaRPr lang="pl-PL" sz="10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16" name="Wykres 15"/>
          <p:cNvGraphicFramePr/>
          <p:nvPr/>
        </p:nvGraphicFramePr>
        <p:xfrm>
          <a:off x="200472" y="3861048"/>
          <a:ext cx="6840760" cy="299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Prostokąt 16"/>
          <p:cNvSpPr/>
          <p:nvPr/>
        </p:nvSpPr>
        <p:spPr>
          <a:xfrm>
            <a:off x="344488" y="1196752"/>
            <a:ext cx="6624736" cy="2893079"/>
          </a:xfrm>
          <a:prstGeom prst="rect">
            <a:avLst/>
          </a:prstGeom>
        </p:spPr>
        <p:txBody>
          <a:bodyPr wrap="square" lIns="91421" tIns="45710" rIns="91421" bIns="45710">
            <a:spAutoFit/>
          </a:bodyPr>
          <a:lstStyle/>
          <a:p>
            <a:pPr marL="35993">
              <a:spcAft>
                <a:spcPts val="600"/>
              </a:spcAft>
              <a:buClr>
                <a:srgbClr val="336699"/>
              </a:buClr>
              <a:buSzPct val="130000"/>
              <a:buBlip>
                <a:blip r:embed="rId7"/>
              </a:buBlip>
              <a:defRPr/>
            </a:pPr>
            <a:r>
              <a:rPr lang="pl-PL" sz="1400" dirty="0" smtClean="0">
                <a:latin typeface="+mj-lt"/>
              </a:rPr>
              <a:t>spółka akcyjna</a:t>
            </a:r>
          </a:p>
          <a:p>
            <a:pPr marL="35993">
              <a:spcAft>
                <a:spcPts val="600"/>
              </a:spcAft>
              <a:buClr>
                <a:srgbClr val="336699"/>
              </a:buClr>
              <a:buSzPct val="130000"/>
              <a:buBlip>
                <a:blip r:embed="rId7"/>
              </a:buBlip>
              <a:defRPr/>
            </a:pPr>
            <a:r>
              <a:rPr lang="pl-PL" sz="1400" dirty="0" smtClean="0">
                <a:latin typeface="+mj-lt"/>
              </a:rPr>
              <a:t> wartość nominalna akcji min. 0,10 zł</a:t>
            </a:r>
          </a:p>
          <a:p>
            <a:pPr marL="35993">
              <a:spcAft>
                <a:spcPts val="600"/>
              </a:spcAft>
              <a:buClr>
                <a:srgbClr val="336699"/>
              </a:buClr>
              <a:buSzPct val="130000"/>
              <a:buBlip>
                <a:blip r:embed="rId7"/>
              </a:buBlip>
              <a:defRPr/>
            </a:pPr>
            <a:r>
              <a:rPr lang="pl-PL" sz="1400" dirty="0" smtClean="0">
                <a:latin typeface="+mj-lt"/>
              </a:rPr>
              <a:t> brak ograniczeń w zbywalności instrumentów finansowych</a:t>
            </a:r>
          </a:p>
          <a:p>
            <a:pPr marL="35993">
              <a:spcAft>
                <a:spcPts val="600"/>
              </a:spcAft>
              <a:buClr>
                <a:srgbClr val="336699"/>
              </a:buClr>
              <a:buSzPct val="130000"/>
              <a:buBlip>
                <a:blip r:embed="rId7"/>
              </a:buBlip>
              <a:defRPr/>
            </a:pPr>
            <a:r>
              <a:rPr lang="pl-PL" sz="1400" dirty="0" smtClean="0">
                <a:latin typeface="+mj-lt"/>
              </a:rPr>
              <a:t> brak postępowania upadłościowego lub likwidacyjnego</a:t>
            </a:r>
          </a:p>
          <a:p>
            <a:pPr marL="35993">
              <a:spcAft>
                <a:spcPts val="600"/>
              </a:spcAft>
              <a:buClr>
                <a:srgbClr val="336699"/>
              </a:buClr>
              <a:buSzPct val="130000"/>
              <a:buBlip>
                <a:blip r:embed="rId7"/>
              </a:buBlip>
              <a:defRPr/>
            </a:pPr>
            <a:r>
              <a:rPr lang="pl-PL" sz="1400" dirty="0" smtClean="0">
                <a:latin typeface="+mj-lt"/>
              </a:rPr>
              <a:t> umowa z Autoryzowanym Doradcą i Animatorem Rynku </a:t>
            </a:r>
          </a:p>
          <a:p>
            <a:pPr marL="35993">
              <a:spcAft>
                <a:spcPts val="600"/>
              </a:spcAft>
              <a:buClr>
                <a:srgbClr val="336699"/>
              </a:buClr>
              <a:buSzPct val="130000"/>
              <a:buBlip>
                <a:blip r:embed="rId7"/>
              </a:buBlip>
              <a:defRPr/>
            </a:pPr>
            <a:r>
              <a:rPr lang="pl-PL" sz="1400" dirty="0" smtClean="0">
                <a:latin typeface="+mj-lt"/>
              </a:rPr>
              <a:t>zatwierdzony odpowiedni dokument dopuszczeniowy , zawierający zbadane sprawozdanie finansowe za ostatni rok obrotowy </a:t>
            </a:r>
          </a:p>
          <a:p>
            <a:pPr marL="35993">
              <a:spcAft>
                <a:spcPts val="600"/>
              </a:spcAft>
              <a:buClr>
                <a:srgbClr val="336699"/>
              </a:buClr>
              <a:buSzPct val="130000"/>
              <a:buBlip>
                <a:blip r:embed="rId7"/>
              </a:buBlip>
              <a:defRPr/>
            </a:pPr>
            <a:r>
              <a:rPr lang="pl-PL" sz="1400" dirty="0" smtClean="0">
                <a:latin typeface="+mj-lt"/>
              </a:rPr>
              <a:t> minimalna wartość kapitału własnego emitenta - 500.000 zł</a:t>
            </a:r>
          </a:p>
          <a:p>
            <a:pPr marL="35993">
              <a:spcAft>
                <a:spcPts val="600"/>
              </a:spcAft>
              <a:buClr>
                <a:srgbClr val="336699"/>
              </a:buClr>
              <a:buSzPct val="130000"/>
              <a:buBlip>
                <a:blip r:embed="rId7"/>
              </a:buBlip>
              <a:defRPr/>
            </a:pPr>
            <a:r>
              <a:rPr lang="pl-PL" sz="1400" dirty="0" smtClean="0">
                <a:latin typeface="+mj-lt"/>
              </a:rPr>
              <a:t>ograniczenie możliwości wprowadzania akcji uprzywilejowanych cenowo (na 12 </a:t>
            </a:r>
            <a:r>
              <a:rPr lang="pl-PL" sz="1400" dirty="0" err="1" smtClean="0">
                <a:latin typeface="+mj-lt"/>
              </a:rPr>
              <a:t>m-cy</a:t>
            </a:r>
            <a:r>
              <a:rPr lang="pl-PL" sz="1400" dirty="0" smtClean="0">
                <a:latin typeface="+mj-lt"/>
              </a:rPr>
              <a:t>)</a:t>
            </a:r>
          </a:p>
          <a:p>
            <a:pPr marL="85707" indent="-85707">
              <a:buFont typeface="Arial" pitchFamily="34" charset="0"/>
              <a:buChar char="•"/>
            </a:pPr>
            <a:endParaRPr lang="pl-PL" sz="1400" dirty="0">
              <a:latin typeface="+mj-lt"/>
            </a:endParaRPr>
          </a:p>
        </p:txBody>
      </p:sp>
      <p:sp>
        <p:nvSpPr>
          <p:cNvPr id="18" name="pole tekstowe 1"/>
          <p:cNvSpPr txBox="1"/>
          <p:nvPr/>
        </p:nvSpPr>
        <p:spPr>
          <a:xfrm>
            <a:off x="5817096" y="6497962"/>
            <a:ext cx="1872208" cy="360040"/>
          </a:xfrm>
          <a:prstGeom prst="rect">
            <a:avLst/>
          </a:prstGeom>
        </p:spPr>
        <p:txBody>
          <a:bodyPr wrap="square" lIns="91421" tIns="45710" rIns="91421" bIns="45710" rtlCol="0" anchor="b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900" dirty="0" smtClean="0"/>
              <a:t>Stan na koniec 2013</a:t>
            </a:r>
            <a:endParaRPr lang="pl-PL" sz="900" dirty="0"/>
          </a:p>
        </p:txBody>
      </p:sp>
      <p:graphicFrame>
        <p:nvGraphicFramePr>
          <p:cNvPr id="13" name="Wykres 12"/>
          <p:cNvGraphicFramePr/>
          <p:nvPr/>
        </p:nvGraphicFramePr>
        <p:xfrm>
          <a:off x="6825208" y="1844825"/>
          <a:ext cx="3080792" cy="5013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0474" y="5"/>
            <a:ext cx="7237697" cy="960155"/>
          </a:xfrm>
        </p:spPr>
        <p:txBody>
          <a:bodyPr/>
          <a:lstStyle/>
          <a:p>
            <a:r>
              <a:rPr lang="pl-PL" dirty="0" smtClean="0"/>
              <a:t>NewConnect – wybrane debiuty z 2013 r. </a:t>
            </a:r>
            <a:endParaRPr lang="pl-PL" dirty="0"/>
          </a:p>
        </p:txBody>
      </p:sp>
      <p:sp>
        <p:nvSpPr>
          <p:cNvPr id="3" name="Prostokąt zaokrąglony 2"/>
          <p:cNvSpPr>
            <a:spLocks noChangeAspect="1"/>
          </p:cNvSpPr>
          <p:nvPr/>
        </p:nvSpPr>
        <p:spPr>
          <a:xfrm>
            <a:off x="200472" y="3573018"/>
            <a:ext cx="1796774" cy="18362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/>
            <a:endParaRPr lang="pl-PL"/>
          </a:p>
        </p:txBody>
      </p:sp>
      <p:sp>
        <p:nvSpPr>
          <p:cNvPr id="4" name="Prostokąt zaokrąglony 3"/>
          <p:cNvSpPr>
            <a:spLocks noChangeAspect="1"/>
          </p:cNvSpPr>
          <p:nvPr/>
        </p:nvSpPr>
        <p:spPr>
          <a:xfrm>
            <a:off x="7041234" y="3104967"/>
            <a:ext cx="1796774" cy="18362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/>
            <a:endParaRPr lang="pl-PL"/>
          </a:p>
        </p:txBody>
      </p:sp>
      <p:sp>
        <p:nvSpPr>
          <p:cNvPr id="5" name="Prostokąt zaokrąglony 4"/>
          <p:cNvSpPr>
            <a:spLocks noChangeAspect="1"/>
          </p:cNvSpPr>
          <p:nvPr/>
        </p:nvSpPr>
        <p:spPr>
          <a:xfrm>
            <a:off x="5457056" y="2708922"/>
            <a:ext cx="1796774" cy="18362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/>
            <a:endParaRPr lang="pl-PL"/>
          </a:p>
        </p:txBody>
      </p:sp>
      <p:sp>
        <p:nvSpPr>
          <p:cNvPr id="6" name="Prostokąt zaokrąglony 5"/>
          <p:cNvSpPr>
            <a:spLocks noChangeAspect="1"/>
          </p:cNvSpPr>
          <p:nvPr/>
        </p:nvSpPr>
        <p:spPr>
          <a:xfrm>
            <a:off x="3872880" y="2132858"/>
            <a:ext cx="1796774" cy="18362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/>
            <a:endParaRPr lang="pl-PL"/>
          </a:p>
        </p:txBody>
      </p:sp>
      <p:sp>
        <p:nvSpPr>
          <p:cNvPr id="7" name="Prostokąt zaokrąglony 6"/>
          <p:cNvSpPr>
            <a:spLocks noChangeAspect="1"/>
          </p:cNvSpPr>
          <p:nvPr/>
        </p:nvSpPr>
        <p:spPr>
          <a:xfrm>
            <a:off x="2288706" y="1628802"/>
            <a:ext cx="1796774" cy="18362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/>
            <a:endParaRPr lang="pl-PL"/>
          </a:p>
        </p:txBody>
      </p:sp>
      <p:sp>
        <p:nvSpPr>
          <p:cNvPr id="8" name="Prostokąt zaokrąglony 7"/>
          <p:cNvSpPr>
            <a:spLocks noChangeAspect="1"/>
          </p:cNvSpPr>
          <p:nvPr/>
        </p:nvSpPr>
        <p:spPr>
          <a:xfrm>
            <a:off x="704530" y="1016734"/>
            <a:ext cx="1796774" cy="18362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5626621" y="4040456"/>
            <a:ext cx="1665310" cy="264443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pPr lvl="0" algn="ctr"/>
            <a:r>
              <a:rPr lang="pl-PL" sz="1100" b="1" dirty="0" smtClean="0">
                <a:latin typeface="Calibri" pitchFamily="34" charset="0"/>
              </a:rPr>
              <a:t>Debiut: 18 marca 2013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848544" y="2210310"/>
            <a:ext cx="1665310" cy="384721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pPr lvl="0" algn="ctr"/>
            <a:r>
              <a:rPr lang="pl-PL" b="1" dirty="0" smtClean="0">
                <a:latin typeface="Calibri" pitchFamily="34" charset="0"/>
              </a:rPr>
              <a:t>2,7 mln zł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776536" y="2528288"/>
            <a:ext cx="1665310" cy="264443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pPr lvl="0" algn="ctr"/>
            <a:r>
              <a:rPr lang="pl-PL" sz="1100" b="1" dirty="0" smtClean="0">
                <a:latin typeface="Calibri" pitchFamily="34" charset="0"/>
              </a:rPr>
              <a:t>Debiut: 8 stycznia 2013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626621" y="3685696"/>
            <a:ext cx="1665310" cy="384721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pPr lvl="0" algn="ctr"/>
            <a:r>
              <a:rPr lang="pl-PL" b="1" dirty="0" smtClean="0">
                <a:latin typeface="Calibri" pitchFamily="34" charset="0"/>
              </a:rPr>
              <a:t>11 mln zł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872880" y="3680415"/>
            <a:ext cx="1665310" cy="264443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pPr lvl="0" algn="ctr"/>
            <a:r>
              <a:rPr lang="pl-PL" sz="1100" b="1" dirty="0" smtClean="0">
                <a:latin typeface="Calibri" pitchFamily="34" charset="0"/>
              </a:rPr>
              <a:t>Debiut: 25 stycznia 2013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3944888" y="3334948"/>
            <a:ext cx="1665310" cy="384721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pPr lvl="0" algn="ctr"/>
            <a:r>
              <a:rPr lang="pl-PL" b="1" dirty="0" smtClean="0">
                <a:latin typeface="Calibri" pitchFamily="34" charset="0"/>
              </a:rPr>
              <a:t>2,75 mln zł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2360712" y="2867674"/>
            <a:ext cx="1665310" cy="384721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pPr lvl="0" algn="ctr"/>
            <a:r>
              <a:rPr lang="pl-PL" b="1" dirty="0" smtClean="0">
                <a:latin typeface="Calibri" pitchFamily="34" charset="0"/>
              </a:rPr>
              <a:t>1,4 mln zł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2360712" y="3141134"/>
            <a:ext cx="1665310" cy="264443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pPr lvl="0" algn="ctr"/>
            <a:r>
              <a:rPr lang="pl-PL" sz="1100" b="1" dirty="0" smtClean="0">
                <a:latin typeface="Calibri" pitchFamily="34" charset="0"/>
              </a:rPr>
              <a:t>Debiut: 18 stycznia 2013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7113240" y="4199044"/>
            <a:ext cx="1665310" cy="384721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pPr lvl="0" algn="ctr"/>
            <a:r>
              <a:rPr lang="pl-PL" b="1" dirty="0" smtClean="0">
                <a:latin typeface="Calibri" pitchFamily="34" charset="0"/>
              </a:rPr>
              <a:t>1,4 mln zł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7041232" y="4574128"/>
            <a:ext cx="1665310" cy="261590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pPr lvl="0" algn="ctr"/>
            <a:r>
              <a:rPr lang="pl-PL" sz="1100" b="1" dirty="0" smtClean="0">
                <a:latin typeface="Calibri" pitchFamily="34" charset="0"/>
              </a:rPr>
              <a:t>Debiut: 26 kwietnia 2013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272480" y="4559860"/>
            <a:ext cx="1665310" cy="384721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pPr lvl="0" algn="ctr"/>
            <a:r>
              <a:rPr lang="pl-PL" b="1" dirty="0" smtClean="0">
                <a:latin typeface="Calibri" pitchFamily="34" charset="0"/>
              </a:rPr>
              <a:t>4,5 mln zł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200472" y="4934943"/>
            <a:ext cx="1665310" cy="261590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pPr lvl="0" algn="ctr"/>
            <a:r>
              <a:rPr lang="pl-PL" sz="1100" b="1" dirty="0" smtClean="0">
                <a:latin typeface="Calibri" pitchFamily="34" charset="0"/>
              </a:rPr>
              <a:t>Debiut: 22 </a:t>
            </a:r>
            <a:r>
              <a:rPr lang="pl-PL" sz="1100" b="1" dirty="0" err="1" smtClean="0">
                <a:latin typeface="Calibri" pitchFamily="34" charset="0"/>
              </a:rPr>
              <a:t>maja</a:t>
            </a:r>
            <a:r>
              <a:rPr lang="pl-PL" sz="1100" b="1" dirty="0" smtClean="0">
                <a:latin typeface="Calibri" pitchFamily="34" charset="0"/>
              </a:rPr>
              <a:t> 2013</a:t>
            </a:r>
          </a:p>
        </p:txBody>
      </p:sp>
      <p:sp>
        <p:nvSpPr>
          <p:cNvPr id="21" name="Prostokąt zaokrąglony 20"/>
          <p:cNvSpPr>
            <a:spLocks noChangeAspect="1"/>
          </p:cNvSpPr>
          <p:nvPr/>
        </p:nvSpPr>
        <p:spPr>
          <a:xfrm>
            <a:off x="1856658" y="4077074"/>
            <a:ext cx="1796774" cy="18362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/>
            <a:endParaRPr lang="pl-PL"/>
          </a:p>
        </p:txBody>
      </p:sp>
      <p:sp>
        <p:nvSpPr>
          <p:cNvPr id="22" name="Prostokąt zaokrąglony 21"/>
          <p:cNvSpPr>
            <a:spLocks noChangeAspect="1"/>
          </p:cNvSpPr>
          <p:nvPr/>
        </p:nvSpPr>
        <p:spPr>
          <a:xfrm>
            <a:off x="3584848" y="4509120"/>
            <a:ext cx="1796774" cy="18362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/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1928664" y="5270648"/>
            <a:ext cx="1665310" cy="384721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pPr lvl="0" algn="ctr"/>
            <a:r>
              <a:rPr lang="pl-PL" b="1" dirty="0" smtClean="0">
                <a:latin typeface="Calibri" pitchFamily="34" charset="0"/>
              </a:rPr>
              <a:t>5,5 mln zł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1856656" y="5583017"/>
            <a:ext cx="1665310" cy="264443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pPr lvl="0" algn="ctr"/>
            <a:r>
              <a:rPr lang="pl-PL" sz="1100" b="1" dirty="0" smtClean="0">
                <a:latin typeface="Calibri" pitchFamily="34" charset="0"/>
              </a:rPr>
              <a:t>Debiut: 4 czerwca 2013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3656856" y="5495964"/>
            <a:ext cx="1665310" cy="384721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pPr lvl="0" algn="ctr"/>
            <a:r>
              <a:rPr lang="pl-PL" b="1" dirty="0" smtClean="0">
                <a:latin typeface="Calibri" pitchFamily="34" charset="0"/>
              </a:rPr>
              <a:t>1 mln zł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3584848" y="5871047"/>
            <a:ext cx="1665310" cy="264443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pPr lvl="0" algn="ctr"/>
            <a:r>
              <a:rPr lang="pl-PL" sz="1100" b="1" dirty="0" smtClean="0">
                <a:latin typeface="Calibri" pitchFamily="34" charset="0"/>
              </a:rPr>
              <a:t>Debiut: 4 lipca 2013</a:t>
            </a:r>
          </a:p>
        </p:txBody>
      </p:sp>
      <p:pic>
        <p:nvPicPr>
          <p:cNvPr id="27" name="Picture 2" descr="ASM GRO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5088" y="2874660"/>
            <a:ext cx="1368152" cy="364023"/>
          </a:xfrm>
          <a:prstGeom prst="rect">
            <a:avLst/>
          </a:prstGeom>
          <a:noFill/>
        </p:spPr>
      </p:pic>
      <p:pic>
        <p:nvPicPr>
          <p:cNvPr id="28" name="Picture 4" descr="http://www.newconnector.pl/reklama/s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4567" y="1101360"/>
            <a:ext cx="1110123" cy="996271"/>
          </a:xfrm>
          <a:prstGeom prst="rect">
            <a:avLst/>
          </a:prstGeom>
          <a:noFill/>
        </p:spPr>
      </p:pic>
      <p:pic>
        <p:nvPicPr>
          <p:cNvPr id="29" name="Picture 6" descr="http://www.newconnect.info/images/logos/predefined/portal/13591027281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0914" y="2306012"/>
            <a:ext cx="1346715" cy="871737"/>
          </a:xfrm>
          <a:prstGeom prst="rect">
            <a:avLst/>
          </a:prstGeom>
          <a:noFill/>
        </p:spPr>
      </p:pic>
      <p:pic>
        <p:nvPicPr>
          <p:cNvPr id="30" name="Picture 8" descr="Tylko Piłka S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0754" y="1739691"/>
            <a:ext cx="1080120" cy="934005"/>
          </a:xfrm>
          <a:prstGeom prst="rect">
            <a:avLst/>
          </a:prstGeom>
          <a:noFill/>
        </p:spPr>
      </p:pic>
      <p:pic>
        <p:nvPicPr>
          <p:cNvPr id="31" name="Picture 10" descr="http://www.informacjepr.pl/system/files/imagecache/artykul_page/logo_ptw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3459" y="3212976"/>
            <a:ext cx="1394683" cy="900878"/>
          </a:xfrm>
          <a:prstGeom prst="rect">
            <a:avLst/>
          </a:prstGeom>
          <a:noFill/>
        </p:spPr>
      </p:pic>
      <p:pic>
        <p:nvPicPr>
          <p:cNvPr id="32" name="Picture 12" descr="http://ruben-bramy.pl/tmp/image/logo_sescom_podst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2480" y="3897914"/>
            <a:ext cx="1512168" cy="230687"/>
          </a:xfrm>
          <a:prstGeom prst="rect">
            <a:avLst/>
          </a:prstGeom>
          <a:noFill/>
        </p:spPr>
      </p:pic>
      <p:pic>
        <p:nvPicPr>
          <p:cNvPr id="33" name="Picture 14" descr="http://www.enfsolar.com/ApolloF/solar/ID/logo/4ff2b394d2e6b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672" y="4518861"/>
            <a:ext cx="1512168" cy="517594"/>
          </a:xfrm>
          <a:prstGeom prst="rect">
            <a:avLst/>
          </a:prstGeom>
          <a:noFill/>
        </p:spPr>
      </p:pic>
      <p:pic>
        <p:nvPicPr>
          <p:cNvPr id="34" name="Picture 16" descr="http://www.pvportal.pl/uploads/foto/ded33057e27abb789dd5cd92c38e342aeee776c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6856" y="4731840"/>
            <a:ext cx="1657170" cy="498136"/>
          </a:xfrm>
          <a:prstGeom prst="rect">
            <a:avLst/>
          </a:prstGeom>
          <a:noFill/>
        </p:spPr>
      </p:pic>
      <p:sp>
        <p:nvSpPr>
          <p:cNvPr id="35" name="Prostokąt zaokrąglony 34"/>
          <p:cNvSpPr/>
          <p:nvPr/>
        </p:nvSpPr>
        <p:spPr>
          <a:xfrm>
            <a:off x="5673080" y="1268762"/>
            <a:ext cx="2304256" cy="8717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1" tIns="45710" rIns="91421" bIns="45710" rtlCol="0" anchor="ctr"/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42</a:t>
            </a:r>
            <a:r>
              <a:rPr lang="pl-PL" sz="1600" dirty="0" smtClean="0"/>
              <a:t> </a:t>
            </a:r>
            <a:r>
              <a:rPr lang="pl-PL" sz="1400" dirty="0" smtClean="0"/>
              <a:t>– liczba debiutów na rynku NewConnect </a:t>
            </a:r>
          </a:p>
          <a:p>
            <a:pPr algn="ctr"/>
            <a:r>
              <a:rPr lang="pl-PL" sz="1400" dirty="0" smtClean="0"/>
              <a:t>w 2013 r.</a:t>
            </a:r>
            <a:endParaRPr lang="pl-PL" sz="1600" dirty="0"/>
          </a:p>
        </p:txBody>
      </p:sp>
      <p:pic>
        <p:nvPicPr>
          <p:cNvPr id="36" name="Picture 6" descr="Nowy rynek"/>
          <p:cNvPicPr>
            <a:picLocks noChangeAspect="1" noChangeArrowheads="1"/>
          </p:cNvPicPr>
          <p:nvPr/>
        </p:nvPicPr>
        <p:blipFill>
          <a:blip r:embed="rId10" cstate="print"/>
          <a:srcRect t="10139" r="67" b="10489"/>
          <a:stretch>
            <a:fillRect/>
          </a:stretch>
        </p:blipFill>
        <p:spPr bwMode="auto">
          <a:xfrm>
            <a:off x="8337376" y="1196752"/>
            <a:ext cx="132502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Prostokąt zaokrąglony 37"/>
          <p:cNvSpPr>
            <a:spLocks noChangeAspect="1"/>
          </p:cNvSpPr>
          <p:nvPr/>
        </p:nvSpPr>
        <p:spPr>
          <a:xfrm>
            <a:off x="5385048" y="4869160"/>
            <a:ext cx="1796774" cy="18362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/>
            <a:endParaRPr lang="pl-PL"/>
          </a:p>
        </p:txBody>
      </p:sp>
      <p:pic>
        <p:nvPicPr>
          <p:cNvPr id="39" name="Obraz 38" descr="MilestoneMedical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61112" y="4941170"/>
            <a:ext cx="576064" cy="781444"/>
          </a:xfrm>
          <a:prstGeom prst="rect">
            <a:avLst/>
          </a:prstGeom>
        </p:spPr>
      </p:pic>
      <p:sp>
        <p:nvSpPr>
          <p:cNvPr id="40" name="pole tekstowe 39"/>
          <p:cNvSpPr txBox="1"/>
          <p:nvPr/>
        </p:nvSpPr>
        <p:spPr>
          <a:xfrm>
            <a:off x="5457056" y="5877274"/>
            <a:ext cx="1665310" cy="384721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pPr lvl="0" algn="ctr"/>
            <a:r>
              <a:rPr lang="pl-PL" b="1" dirty="0" smtClean="0">
                <a:latin typeface="Calibri" pitchFamily="34" charset="0"/>
              </a:rPr>
              <a:t>9,3 mln zł</a:t>
            </a:r>
          </a:p>
        </p:txBody>
      </p:sp>
      <p:sp>
        <p:nvSpPr>
          <p:cNvPr id="41" name="pole tekstowe 40"/>
          <p:cNvSpPr txBox="1"/>
          <p:nvPr/>
        </p:nvSpPr>
        <p:spPr>
          <a:xfrm>
            <a:off x="5385048" y="6252357"/>
            <a:ext cx="1665310" cy="437718"/>
          </a:xfrm>
          <a:prstGeom prst="rect">
            <a:avLst/>
          </a:prstGeom>
          <a:noFill/>
        </p:spPr>
        <p:txBody>
          <a:bodyPr wrap="square" lIns="91421" tIns="45710" rIns="91421" bIns="45710" rtlCol="0">
            <a:spAutoFit/>
          </a:bodyPr>
          <a:lstStyle/>
          <a:p>
            <a:pPr lvl="0" algn="ctr"/>
            <a:r>
              <a:rPr lang="pl-PL" sz="1100" b="1" dirty="0" smtClean="0">
                <a:latin typeface="Calibri" pitchFamily="34" charset="0"/>
              </a:rPr>
              <a:t>Debiut: 28 listopada 2013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rostokąt zaokrąglony 43"/>
          <p:cNvSpPr/>
          <p:nvPr/>
        </p:nvSpPr>
        <p:spPr>
          <a:xfrm>
            <a:off x="5601072" y="5733256"/>
            <a:ext cx="3744416" cy="809888"/>
          </a:xfrm>
          <a:prstGeom prst="roundRect">
            <a:avLst>
              <a:gd name="adj" fmla="val 10000"/>
            </a:avLst>
          </a:prstGeom>
          <a:ln w="28575">
            <a:noFill/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Prostokąt zaokrąglony 42"/>
          <p:cNvSpPr/>
          <p:nvPr/>
        </p:nvSpPr>
        <p:spPr>
          <a:xfrm>
            <a:off x="5601072" y="4797152"/>
            <a:ext cx="3744416" cy="809888"/>
          </a:xfrm>
          <a:prstGeom prst="roundRect">
            <a:avLst>
              <a:gd name="adj" fmla="val 10000"/>
            </a:avLst>
          </a:prstGeom>
          <a:ln w="28575">
            <a:noFill/>
          </a:ln>
        </p:spPr>
        <p:style>
          <a:lnRef idx="3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88506" y="116632"/>
            <a:ext cx="6949665" cy="9601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l" defTabSz="449169">
              <a:defRPr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W jakim celu na giełdę?</a:t>
            </a:r>
            <a:endParaRPr lang="pl-PL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20" name="Grupa 19"/>
          <p:cNvGrpSpPr/>
          <p:nvPr/>
        </p:nvGrpSpPr>
        <p:grpSpPr>
          <a:xfrm>
            <a:off x="350491" y="1196747"/>
            <a:ext cx="9092371" cy="5367506"/>
            <a:chOff x="350489" y="1196747"/>
            <a:chExt cx="9092371" cy="5367506"/>
          </a:xfrm>
        </p:grpSpPr>
        <p:grpSp>
          <p:nvGrpSpPr>
            <p:cNvPr id="21" name="Grupa 48"/>
            <p:cNvGrpSpPr/>
            <p:nvPr/>
          </p:nvGrpSpPr>
          <p:grpSpPr>
            <a:xfrm>
              <a:off x="350489" y="1196747"/>
              <a:ext cx="4680520" cy="4608516"/>
              <a:chOff x="6228185" y="2762093"/>
              <a:chExt cx="2425769" cy="2157771"/>
            </a:xfrm>
          </p:grpSpPr>
          <p:grpSp>
            <p:nvGrpSpPr>
              <p:cNvPr id="28" name="Grupa 46"/>
              <p:cNvGrpSpPr/>
              <p:nvPr/>
            </p:nvGrpSpPr>
            <p:grpSpPr>
              <a:xfrm>
                <a:off x="6228185" y="2762093"/>
                <a:ext cx="2425769" cy="2157771"/>
                <a:chOff x="3707905" y="961893"/>
                <a:chExt cx="2425769" cy="2157771"/>
              </a:xfrm>
            </p:grpSpPr>
            <p:grpSp>
              <p:nvGrpSpPr>
                <p:cNvPr id="30" name="Grupa 6"/>
                <p:cNvGrpSpPr/>
                <p:nvPr/>
              </p:nvGrpSpPr>
              <p:grpSpPr>
                <a:xfrm>
                  <a:off x="3707905" y="961893"/>
                  <a:ext cx="2425768" cy="1660325"/>
                  <a:chOff x="107505" y="3750580"/>
                  <a:chExt cx="3411236" cy="1539285"/>
                </a:xfrm>
              </p:grpSpPr>
              <p:grpSp>
                <p:nvGrpSpPr>
                  <p:cNvPr id="33" name="Grupa 37"/>
                  <p:cNvGrpSpPr/>
                  <p:nvPr/>
                </p:nvGrpSpPr>
                <p:grpSpPr>
                  <a:xfrm>
                    <a:off x="155611" y="3750580"/>
                    <a:ext cx="3363126" cy="156286"/>
                    <a:chOff x="4447719" y="1244594"/>
                    <a:chExt cx="3108789" cy="211768"/>
                  </a:xfrm>
                </p:grpSpPr>
                <p:sp>
                  <p:nvSpPr>
                    <p:cNvPr id="40" name="Prostokąt zaokrąglony 15"/>
                    <p:cNvSpPr/>
                    <p:nvPr/>
                  </p:nvSpPr>
                  <p:spPr>
                    <a:xfrm>
                      <a:off x="4467599" y="1244594"/>
                      <a:ext cx="3088909" cy="211768"/>
                    </a:xfrm>
                    <a:prstGeom prst="roundRect">
                      <a:avLst>
                        <a:gd name="adj" fmla="val 10000"/>
                      </a:avLst>
                    </a:prstGeom>
                    <a:ln w="28575">
                      <a:noFill/>
                    </a:ln>
                  </p:spPr>
                  <p:style>
                    <a:lnRef idx="3">
                      <a:scrgbClr r="0" g="0" b="0"/>
                    </a:lnRef>
                    <a:fillRef idx="1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1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</p:sp>
                <p:sp>
                  <p:nvSpPr>
                    <p:cNvPr id="41" name="Prostokąt 40"/>
                    <p:cNvSpPr/>
                    <p:nvPr/>
                  </p:nvSpPr>
                  <p:spPr>
                    <a:xfrm>
                      <a:off x="4447719" y="1244596"/>
                      <a:ext cx="3060331" cy="159739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27940" tIns="20955" rIns="27940" bIns="20955" numCol="1" spcCol="1270" anchor="ctr" anchorCtr="0">
                      <a:noAutofit/>
                    </a:bodyPr>
                    <a:lstStyle/>
                    <a:p>
                      <a:pPr lvl="0" algn="ctr"/>
                      <a:r>
                        <a:rPr lang="pl-PL" sz="1600" dirty="0" smtClean="0">
                          <a:latin typeface="Calibri" pitchFamily="34" charset="0"/>
                        </a:rPr>
                        <a:t>Pozyskanie kapitału</a:t>
                      </a:r>
                      <a:endParaRPr lang="pl-PL" sz="1600" dirty="0">
                        <a:latin typeface="Calibri" pitchFamily="34" charset="0"/>
                      </a:endParaRPr>
                    </a:p>
                  </p:txBody>
                </p:sp>
              </p:grpSp>
              <p:grpSp>
                <p:nvGrpSpPr>
                  <p:cNvPr id="34" name="Grupa 60"/>
                  <p:cNvGrpSpPr/>
                  <p:nvPr/>
                </p:nvGrpSpPr>
                <p:grpSpPr>
                  <a:xfrm>
                    <a:off x="107505" y="4206719"/>
                    <a:ext cx="3411236" cy="1083146"/>
                    <a:chOff x="4403250" y="638160"/>
                    <a:chExt cx="3153261" cy="1834588"/>
                  </a:xfrm>
                </p:grpSpPr>
                <p:sp>
                  <p:nvSpPr>
                    <p:cNvPr id="38" name="Prostokąt zaokrąglony 37"/>
                    <p:cNvSpPr/>
                    <p:nvPr/>
                  </p:nvSpPr>
                  <p:spPr>
                    <a:xfrm>
                      <a:off x="4467601" y="638160"/>
                      <a:ext cx="3088910" cy="260067"/>
                    </a:xfrm>
                    <a:prstGeom prst="roundRect">
                      <a:avLst>
                        <a:gd name="adj" fmla="val 10000"/>
                      </a:avLst>
                    </a:prstGeom>
                    <a:ln w="28575">
                      <a:noFill/>
                    </a:ln>
                  </p:spPr>
                  <p:style>
                    <a:lnRef idx="3">
                      <a:scrgbClr r="0" g="0" b="0"/>
                    </a:lnRef>
                    <a:fillRef idx="1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1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/>
                    <a:lstStyle/>
                    <a:p>
                      <a:pPr algn="ctr"/>
                      <a:r>
                        <a:rPr lang="pl-PL" sz="1600" dirty="0" smtClean="0">
                          <a:latin typeface="Calibri" pitchFamily="34" charset="0"/>
                        </a:rPr>
                        <a:t>Prestiż spółki giełdowej</a:t>
                      </a:r>
                    </a:p>
                  </p:txBody>
                </p:sp>
                <p:sp>
                  <p:nvSpPr>
                    <p:cNvPr id="39" name="Prostokąt 14"/>
                    <p:cNvSpPr/>
                    <p:nvPr/>
                  </p:nvSpPr>
                  <p:spPr>
                    <a:xfrm>
                      <a:off x="4403250" y="1554191"/>
                      <a:ext cx="2938151" cy="918557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fontRef>
                  </p:style>
                  <p:txBody>
                    <a:bodyPr spcFirstLastPara="0" vert="horz" wrap="square" lIns="27940" tIns="20955" rIns="27940" bIns="20955" numCol="1" spcCol="1270" anchor="ctr" anchorCtr="0">
                      <a:noAutofit/>
                    </a:bodyPr>
                    <a:lstStyle/>
                    <a:p>
                      <a:pPr algn="ctr" defTabSz="466627">
                        <a:lnSpc>
                          <a:spcPct val="90000"/>
                        </a:lnSpc>
                        <a:spcBef>
                          <a:spcPct val="0"/>
                        </a:spcBef>
                      </a:pPr>
                      <a:endParaRPr lang="pl-PL" sz="1600" i="1" dirty="0">
                        <a:latin typeface="Calibri" pitchFamily="34" charset="0"/>
                      </a:endParaRPr>
                    </a:p>
                  </p:txBody>
                </p:sp>
              </p:grpSp>
              <p:sp>
                <p:nvSpPr>
                  <p:cNvPr id="35" name="Prostokąt zaokrąglony 34"/>
                  <p:cNvSpPr/>
                  <p:nvPr/>
                </p:nvSpPr>
                <p:spPr>
                  <a:xfrm>
                    <a:off x="177120" y="4438242"/>
                    <a:ext cx="3341620" cy="281801"/>
                  </a:xfrm>
                  <a:prstGeom prst="roundRect">
                    <a:avLst>
                      <a:gd name="adj" fmla="val 10000"/>
                    </a:avLst>
                  </a:prstGeom>
                  <a:ln w="28575">
                    <a:noFill/>
                  </a:ln>
                </p:spPr>
                <p:style>
                  <a:lnRef idx="3">
                    <a:scrgbClr r="0" g="0" b="0"/>
                  </a:lnRef>
                  <a:fill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/>
                  <a:p>
                    <a:pPr lvl="0" algn="ctr"/>
                    <a:r>
                      <a:rPr lang="pl-PL" sz="1600" dirty="0" smtClean="0">
                        <a:latin typeface="Calibri" pitchFamily="34" charset="0"/>
                      </a:rPr>
                      <a:t>Możliwość pozyskania inwestora strategicznego/finansowego/branżowego</a:t>
                    </a:r>
                    <a:endParaRPr lang="pl-PL" sz="16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36" name="Prostokąt zaokrąglony 11"/>
                  <p:cNvSpPr/>
                  <p:nvPr/>
                </p:nvSpPr>
                <p:spPr>
                  <a:xfrm>
                    <a:off x="177120" y="4750814"/>
                    <a:ext cx="3341620" cy="188029"/>
                  </a:xfrm>
                  <a:prstGeom prst="roundRect">
                    <a:avLst>
                      <a:gd name="adj" fmla="val 10000"/>
                    </a:avLst>
                  </a:prstGeom>
                  <a:ln w="28575">
                    <a:noFill/>
                  </a:ln>
                </p:spPr>
                <p:style>
                  <a:lnRef idx="3">
                    <a:scrgbClr r="0" g="0" b="0"/>
                  </a:lnRef>
                  <a:fill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/>
                  <a:p>
                    <a:pPr lvl="0" algn="ctr"/>
                    <a:r>
                      <a:rPr lang="pl-PL" sz="1600" dirty="0" smtClean="0">
                        <a:latin typeface="Calibri" pitchFamily="34" charset="0"/>
                      </a:rPr>
                      <a:t>Rynkowa wycena spółki </a:t>
                    </a:r>
                    <a:endParaRPr lang="pl-PL" sz="16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37" name="Prostokąt zaokrąglony 36"/>
                  <p:cNvSpPr/>
                  <p:nvPr/>
                </p:nvSpPr>
                <p:spPr>
                  <a:xfrm>
                    <a:off x="177120" y="5000872"/>
                    <a:ext cx="3341620" cy="219286"/>
                  </a:xfrm>
                  <a:prstGeom prst="roundRect">
                    <a:avLst>
                      <a:gd name="adj" fmla="val 10000"/>
                    </a:avLst>
                  </a:prstGeom>
                  <a:ln w="28575">
                    <a:noFill/>
                  </a:ln>
                </p:spPr>
                <p:style>
                  <a:lnRef idx="3">
                    <a:scrgbClr r="0" g="0" b="0"/>
                  </a:lnRef>
                  <a:fill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/>
                  <a:lstStyle/>
                  <a:p>
                    <a:pPr lvl="0" algn="ctr"/>
                    <a:r>
                      <a:rPr lang="pl-PL" sz="1600" dirty="0" smtClean="0">
                        <a:latin typeface="Calibri" pitchFamily="34" charset="0"/>
                      </a:rPr>
                      <a:t>Kreowanie pozytywnego wizerunku firmy</a:t>
                    </a:r>
                    <a:endParaRPr lang="pl-PL" sz="1600" dirty="0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31" name="Prostokąt zaokrąglony 30"/>
                <p:cNvSpPr/>
                <p:nvPr/>
              </p:nvSpPr>
              <p:spPr>
                <a:xfrm>
                  <a:off x="3757409" y="1197902"/>
                  <a:ext cx="2376264" cy="208679"/>
                </a:xfrm>
                <a:prstGeom prst="roundRect">
                  <a:avLst>
                    <a:gd name="adj" fmla="val 10000"/>
                  </a:avLst>
                </a:prstGeom>
                <a:ln w="28575">
                  <a:noFill/>
                </a:ln>
              </p:spPr>
              <p:style>
                <a:lnRef idx="3">
                  <a:scrgbClr r="0" g="0" b="0"/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pPr algn="ctr"/>
                  <a:r>
                    <a:rPr lang="pl-PL" sz="1600" dirty="0" smtClean="0">
                      <a:latin typeface="Calibri" pitchFamily="34" charset="0"/>
                    </a:rPr>
                    <a:t>Promocja i efekt marketingowy</a:t>
                  </a:r>
                </a:p>
              </p:txBody>
            </p:sp>
            <p:sp>
              <p:nvSpPr>
                <p:cNvPr id="32" name="Prostokąt zaokrąglony 31"/>
                <p:cNvSpPr/>
                <p:nvPr/>
              </p:nvSpPr>
              <p:spPr>
                <a:xfrm>
                  <a:off x="3757410" y="2845734"/>
                  <a:ext cx="2376264" cy="273930"/>
                </a:xfrm>
                <a:prstGeom prst="roundRect">
                  <a:avLst>
                    <a:gd name="adj" fmla="val 10000"/>
                  </a:avLst>
                </a:prstGeom>
                <a:ln w="28575">
                  <a:noFill/>
                </a:ln>
              </p:spPr>
              <p:style>
                <a:lnRef idx="3">
                  <a:scrgbClr r="0" g="0" b="0"/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1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/>
                <a:lstStyle/>
                <a:p>
                  <a:pPr lvl="0" algn="ctr"/>
                  <a:r>
                    <a:rPr lang="pl-PL" sz="1600" dirty="0" smtClean="0">
                      <a:latin typeface="Calibri" pitchFamily="34" charset="0"/>
                    </a:rPr>
                    <a:t>Sposób wyjścia z inwestycji</a:t>
                  </a:r>
                  <a:endParaRPr lang="pl-PL" sz="1600" dirty="0">
                    <a:latin typeface="Calibri" pitchFamily="34" charset="0"/>
                  </a:endParaRPr>
                </a:p>
              </p:txBody>
            </p:sp>
          </p:grpSp>
          <p:sp>
            <p:nvSpPr>
              <p:cNvPr id="29" name="Prostokąt zaokrąglony 28"/>
              <p:cNvSpPr/>
              <p:nvPr/>
            </p:nvSpPr>
            <p:spPr>
              <a:xfrm>
                <a:off x="6277689" y="4356103"/>
                <a:ext cx="2376264" cy="246627"/>
              </a:xfrm>
              <a:prstGeom prst="roundRect">
                <a:avLst>
                  <a:gd name="adj" fmla="val 10000"/>
                </a:avLst>
              </a:prstGeom>
              <a:ln w="28575">
                <a:noFill/>
              </a:ln>
            </p:spPr>
            <p:style>
              <a:lnRef idx="3">
                <a:scrgbClr r="0" g="0" b="0"/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lvl="0" algn="ctr"/>
                <a:r>
                  <a:rPr lang="pl-PL" sz="1600" dirty="0" smtClean="0">
                    <a:latin typeface="Calibri" pitchFamily="34" charset="0"/>
                  </a:rPr>
                  <a:t>Dostęp do szerokiego grona inwestorów</a:t>
                </a:r>
                <a:endParaRPr lang="pl-PL" sz="1600" dirty="0">
                  <a:latin typeface="Calibri" pitchFamily="34" charset="0"/>
                </a:endParaRPr>
              </a:p>
            </p:txBody>
          </p:sp>
        </p:grpSp>
        <p:sp>
          <p:nvSpPr>
            <p:cNvPr id="22" name="Prostokąt zaokrąglony 21"/>
            <p:cNvSpPr/>
            <p:nvPr/>
          </p:nvSpPr>
          <p:spPr>
            <a:xfrm>
              <a:off x="5577069" y="3825448"/>
              <a:ext cx="3744416" cy="809888"/>
            </a:xfrm>
            <a:prstGeom prst="roundRect">
              <a:avLst>
                <a:gd name="adj" fmla="val 10000"/>
              </a:avLst>
            </a:prstGeom>
            <a:ln w="28575">
              <a:noFill/>
            </a:ln>
          </p:spPr>
          <p:style>
            <a:lnRef idx="3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Prostokąt 22"/>
            <p:cNvSpPr/>
            <p:nvPr/>
          </p:nvSpPr>
          <p:spPr>
            <a:xfrm>
              <a:off x="5499061" y="5733256"/>
              <a:ext cx="351039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828" indent="-342828" algn="ctr">
                <a:spcBef>
                  <a:spcPts val="600"/>
                </a:spcBef>
              </a:pPr>
              <a:r>
                <a:rPr lang="pl-PL" sz="1600" dirty="0" smtClean="0">
                  <a:latin typeface="Calibri" pitchFamily="34" charset="0"/>
                </a:rPr>
                <a:t>	Zmiana kultury korporacyjnej - oświadczenie  o stosowaniu zasad ładu korporacyjnego</a:t>
              </a:r>
              <a:endParaRPr lang="pl-PL" sz="1600" dirty="0">
                <a:latin typeface="Calibri" pitchFamily="34" charset="0"/>
              </a:endParaRPr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5733087" y="4977577"/>
              <a:ext cx="3709773" cy="48760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940" tIns="20955" rIns="27940" bIns="20955" numCol="1" spcCol="1270" anchor="ctr" anchorCtr="0">
              <a:noAutofit/>
            </a:bodyPr>
            <a:lstStyle/>
            <a:p>
              <a:pPr marL="342828" indent="-342828">
                <a:spcBef>
                  <a:spcPts val="600"/>
                </a:spcBef>
              </a:pPr>
              <a:r>
                <a:rPr lang="pl-PL" sz="1600" dirty="0" smtClean="0">
                  <a:solidFill>
                    <a:schemeClr val="tx1"/>
                  </a:solidFill>
                  <a:latin typeface="Calibri" pitchFamily="34" charset="0"/>
                </a:rPr>
                <a:t>Transparentność działań – budowanie zaufania wśród inwestorów</a:t>
              </a:r>
            </a:p>
          </p:txBody>
        </p:sp>
        <p:sp>
          <p:nvSpPr>
            <p:cNvPr id="25" name="Prostokąt zaokrąglony 24"/>
            <p:cNvSpPr/>
            <p:nvPr/>
          </p:nvSpPr>
          <p:spPr>
            <a:xfrm>
              <a:off x="428497" y="5913655"/>
              <a:ext cx="4584999" cy="526740"/>
            </a:xfrm>
            <a:prstGeom prst="roundRect">
              <a:avLst>
                <a:gd name="adj" fmla="val 10000"/>
              </a:avLst>
            </a:prstGeom>
            <a:ln w="28575">
              <a:noFill/>
            </a:ln>
          </p:spPr>
          <p:style>
            <a:lnRef idx="3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lvl="0" algn="ctr"/>
              <a:r>
                <a:rPr lang="pl-PL" sz="1600" dirty="0" smtClean="0">
                  <a:latin typeface="Calibri" pitchFamily="34" charset="0"/>
                </a:rPr>
                <a:t>Fuzje i przejęcia</a:t>
              </a:r>
              <a:endParaRPr lang="pl-PL" sz="1600" dirty="0">
                <a:latin typeface="Calibri" pitchFamily="34" charset="0"/>
              </a:endParaRPr>
            </a:p>
          </p:txBody>
        </p:sp>
        <p:sp>
          <p:nvSpPr>
            <p:cNvPr id="26" name="Prostokąt zaokrąglony 25"/>
            <p:cNvSpPr/>
            <p:nvPr/>
          </p:nvSpPr>
          <p:spPr>
            <a:xfrm>
              <a:off x="5577070" y="2996953"/>
              <a:ext cx="3744417" cy="663545"/>
            </a:xfrm>
            <a:prstGeom prst="roundRect">
              <a:avLst/>
            </a:prstGeom>
            <a:solidFill>
              <a:srgbClr val="336699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49169">
                <a:defRPr/>
              </a:pPr>
              <a:r>
                <a:rPr lang="pl-PL" sz="1600" b="1" dirty="0" smtClean="0">
                  <a:solidFill>
                    <a:schemeClr val="bg1"/>
                  </a:solidFill>
                  <a:latin typeface="Calibri" pitchFamily="34" charset="0"/>
                  <a:cs typeface="Arial" charset="0"/>
                </a:rPr>
                <a:t>Nowa jakość</a:t>
              </a:r>
              <a:endParaRPr lang="pl-PL" sz="1600" b="1" dirty="0">
                <a:solidFill>
                  <a:schemeClr val="bg1"/>
                </a:solidFill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27" name="Obraz 26" descr="gpw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69191" y="1196752"/>
              <a:ext cx="1711697" cy="1593014"/>
            </a:xfrm>
            <a:prstGeom prst="rect">
              <a:avLst/>
            </a:prstGeom>
          </p:spPr>
        </p:pic>
      </p:grpSp>
      <p:sp>
        <p:nvSpPr>
          <p:cNvPr id="42" name="Prostokąt 41"/>
          <p:cNvSpPr/>
          <p:nvPr/>
        </p:nvSpPr>
        <p:spPr>
          <a:xfrm>
            <a:off x="5651461" y="4005066"/>
            <a:ext cx="3709773" cy="48760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934" tIns="20951" rIns="27934" bIns="20951" numCol="1" spcCol="1269" anchor="ctr" anchorCtr="0">
            <a:noAutofit/>
          </a:bodyPr>
          <a:lstStyle/>
          <a:p>
            <a:pPr lvl="0" algn="ctr"/>
            <a:r>
              <a:rPr lang="pl-PL" sz="1600" dirty="0" smtClean="0">
                <a:solidFill>
                  <a:schemeClr val="tx1"/>
                </a:solidFill>
                <a:latin typeface="Calibri" pitchFamily="34" charset="0"/>
              </a:rPr>
              <a:t>Obowiązki informacyjne – podnoszą wiarygodność firmy</a:t>
            </a:r>
            <a:endParaRPr lang="pl-PL" sz="1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19561" y="44624"/>
            <a:ext cx="7669745" cy="960155"/>
          </a:xfrm>
        </p:spPr>
        <p:txBody>
          <a:bodyPr/>
          <a:lstStyle/>
          <a:p>
            <a:r>
              <a:rPr lang="pl-PL" dirty="0" smtClean="0"/>
              <a:t>Jakie spółki mogą rozważać wejście na giełdę?</a:t>
            </a:r>
            <a:endParaRPr lang="pl-PL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453456" y="1150423"/>
          <a:ext cx="8168337" cy="300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Grupa 8"/>
          <p:cNvGrpSpPr/>
          <p:nvPr/>
        </p:nvGrpSpPr>
        <p:grpSpPr>
          <a:xfrm>
            <a:off x="2937224" y="4653532"/>
            <a:ext cx="1872208" cy="1872208"/>
            <a:chOff x="6458243" y="1800207"/>
            <a:chExt cx="1869672" cy="1903833"/>
          </a:xfr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grpSpPr>
        <p:sp>
          <p:nvSpPr>
            <p:cNvPr id="16" name="Elipsa 15"/>
            <p:cNvSpPr/>
            <p:nvPr/>
          </p:nvSpPr>
          <p:spPr>
            <a:xfrm>
              <a:off x="6458243" y="1800207"/>
              <a:ext cx="1869672" cy="1903833"/>
            </a:xfrm>
            <a:prstGeom prst="ellipse">
              <a:avLst/>
            </a:prstGeom>
            <a:solidFill>
              <a:srgbClr val="4F81B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Elipsa 4"/>
            <p:cNvSpPr/>
            <p:nvPr/>
          </p:nvSpPr>
          <p:spPr>
            <a:xfrm>
              <a:off x="6732050" y="2079017"/>
              <a:ext cx="1322058" cy="13462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71105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dirty="0" smtClean="0"/>
                <a:t>Zrozumiały model biznesowy</a:t>
              </a:r>
              <a:endParaRPr lang="pl-PL" sz="1600" b="1" dirty="0"/>
            </a:p>
          </p:txBody>
        </p:sp>
      </p:grpSp>
      <p:grpSp>
        <p:nvGrpSpPr>
          <p:cNvPr id="19" name="Grupa 11"/>
          <p:cNvGrpSpPr/>
          <p:nvPr/>
        </p:nvGrpSpPr>
        <p:grpSpPr>
          <a:xfrm>
            <a:off x="776983" y="4653532"/>
            <a:ext cx="1872208" cy="1872208"/>
            <a:chOff x="3240365" y="648065"/>
            <a:chExt cx="2154158" cy="1924577"/>
          </a:xfr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grpSpPr>
        <p:sp>
          <p:nvSpPr>
            <p:cNvPr id="20" name="Elipsa 19"/>
            <p:cNvSpPr/>
            <p:nvPr/>
          </p:nvSpPr>
          <p:spPr>
            <a:xfrm>
              <a:off x="3240365" y="648065"/>
              <a:ext cx="2154158" cy="1924577"/>
            </a:xfrm>
            <a:prstGeom prst="ellipse">
              <a:avLst/>
            </a:prstGeom>
            <a:solidFill>
              <a:srgbClr val="4F81B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Elipsa 4"/>
            <p:cNvSpPr/>
            <p:nvPr/>
          </p:nvSpPr>
          <p:spPr>
            <a:xfrm>
              <a:off x="3555834" y="929913"/>
              <a:ext cx="1523220" cy="13608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71105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dirty="0" smtClean="0"/>
                <a:t>Przejrzysta strategia rozwoju</a:t>
              </a:r>
              <a:endParaRPr lang="pl-PL" sz="1600" b="1" dirty="0"/>
            </a:p>
          </p:txBody>
        </p:sp>
      </p:grpSp>
      <p:grpSp>
        <p:nvGrpSpPr>
          <p:cNvPr id="22" name="Grupa 18"/>
          <p:cNvGrpSpPr/>
          <p:nvPr/>
        </p:nvGrpSpPr>
        <p:grpSpPr>
          <a:xfrm>
            <a:off x="4953446" y="4653532"/>
            <a:ext cx="1869150" cy="1872208"/>
            <a:chOff x="3240359" y="432051"/>
            <a:chExt cx="1869150" cy="1786885"/>
          </a:xfr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grpSpPr>
        <p:sp>
          <p:nvSpPr>
            <p:cNvPr id="23" name="Elipsa 22"/>
            <p:cNvSpPr/>
            <p:nvPr/>
          </p:nvSpPr>
          <p:spPr>
            <a:xfrm>
              <a:off x="3240359" y="432051"/>
              <a:ext cx="1869150" cy="1786885"/>
            </a:xfrm>
            <a:prstGeom prst="ellipse">
              <a:avLst/>
            </a:prstGeom>
            <a:solidFill>
              <a:srgbClr val="4F81B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Elipsa 4"/>
            <p:cNvSpPr/>
            <p:nvPr/>
          </p:nvSpPr>
          <p:spPr>
            <a:xfrm>
              <a:off x="3514090" y="693734"/>
              <a:ext cx="1321688" cy="12635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71105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dirty="0" smtClean="0"/>
                <a:t>Dobra kadra zarządzająca </a:t>
              </a:r>
              <a:endParaRPr lang="pl-PL" sz="1600" b="1" dirty="0"/>
            </a:p>
          </p:txBody>
        </p:sp>
      </p:grpSp>
      <p:grpSp>
        <p:nvGrpSpPr>
          <p:cNvPr id="25" name="Grupa 21"/>
          <p:cNvGrpSpPr/>
          <p:nvPr/>
        </p:nvGrpSpPr>
        <p:grpSpPr>
          <a:xfrm>
            <a:off x="7041680" y="4653532"/>
            <a:ext cx="1872208" cy="1872208"/>
            <a:chOff x="5544614" y="2088235"/>
            <a:chExt cx="1340680" cy="1340680"/>
          </a:xfrm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grpSpPr>
        <p:sp>
          <p:nvSpPr>
            <p:cNvPr id="26" name="Elipsa 25"/>
            <p:cNvSpPr/>
            <p:nvPr/>
          </p:nvSpPr>
          <p:spPr>
            <a:xfrm>
              <a:off x="5544614" y="2088235"/>
              <a:ext cx="1340680" cy="1340680"/>
            </a:xfrm>
            <a:prstGeom prst="ellipse">
              <a:avLst/>
            </a:prstGeom>
            <a:solidFill>
              <a:srgbClr val="4F81B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Elipsa 4"/>
            <p:cNvSpPr/>
            <p:nvPr/>
          </p:nvSpPr>
          <p:spPr>
            <a:xfrm>
              <a:off x="5740952" y="2284573"/>
              <a:ext cx="948004" cy="9480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algn="ctr" defTabSz="71105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dirty="0" smtClean="0"/>
                <a:t>Racjonalna wycena </a:t>
              </a:r>
              <a:endParaRPr lang="pl-PL" sz="1600" b="1" dirty="0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lio">
    <a:dk1>
      <a:sysClr val="windowText" lastClr="000000"/>
    </a:dk1>
    <a:lt1>
      <a:sysClr val="window" lastClr="FFFFFF"/>
    </a:lt1>
    <a:dk2>
      <a:srgbClr val="2D2F2B"/>
    </a:dk2>
    <a:lt2>
      <a:srgbClr val="DEDED7"/>
    </a:lt2>
    <a:accent1>
      <a:srgbClr val="294171"/>
    </a:accent1>
    <a:accent2>
      <a:srgbClr val="748CBC"/>
    </a:accent2>
    <a:accent3>
      <a:srgbClr val="8E887C"/>
    </a:accent3>
    <a:accent4>
      <a:srgbClr val="834736"/>
    </a:accent4>
    <a:accent5>
      <a:srgbClr val="5A1705"/>
    </a:accent5>
    <a:accent6>
      <a:srgbClr val="A0A16A"/>
    </a:accent6>
    <a:hlink>
      <a:srgbClr val="74B6BC"/>
    </a:hlink>
    <a:folHlink>
      <a:srgbClr val="7F95A4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Folio">
    <a:dk1>
      <a:sysClr val="windowText" lastClr="000000"/>
    </a:dk1>
    <a:lt1>
      <a:sysClr val="window" lastClr="FFFFFF"/>
    </a:lt1>
    <a:dk2>
      <a:srgbClr val="2D2F2B"/>
    </a:dk2>
    <a:lt2>
      <a:srgbClr val="DEDED7"/>
    </a:lt2>
    <a:accent1>
      <a:srgbClr val="294171"/>
    </a:accent1>
    <a:accent2>
      <a:srgbClr val="748CBC"/>
    </a:accent2>
    <a:accent3>
      <a:srgbClr val="8E887C"/>
    </a:accent3>
    <a:accent4>
      <a:srgbClr val="834736"/>
    </a:accent4>
    <a:accent5>
      <a:srgbClr val="5A1705"/>
    </a:accent5>
    <a:accent6>
      <a:srgbClr val="A0A16A"/>
    </a:accent6>
    <a:hlink>
      <a:srgbClr val="74B6BC"/>
    </a:hlink>
    <a:folHlink>
      <a:srgbClr val="7F95A4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Folio">
    <a:dk1>
      <a:sysClr val="windowText" lastClr="000000"/>
    </a:dk1>
    <a:lt1>
      <a:sysClr val="window" lastClr="FFFFFF"/>
    </a:lt1>
    <a:dk2>
      <a:srgbClr val="2D2F2B"/>
    </a:dk2>
    <a:lt2>
      <a:srgbClr val="DEDED7"/>
    </a:lt2>
    <a:accent1>
      <a:srgbClr val="294171"/>
    </a:accent1>
    <a:accent2>
      <a:srgbClr val="748CBC"/>
    </a:accent2>
    <a:accent3>
      <a:srgbClr val="8E887C"/>
    </a:accent3>
    <a:accent4>
      <a:srgbClr val="834736"/>
    </a:accent4>
    <a:accent5>
      <a:srgbClr val="5A1705"/>
    </a:accent5>
    <a:accent6>
      <a:srgbClr val="A0A16A"/>
    </a:accent6>
    <a:hlink>
      <a:srgbClr val="74B6BC"/>
    </a:hlink>
    <a:folHlink>
      <a:srgbClr val="7F95A4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18638</TotalTime>
  <Words>1721</Words>
  <Application>Microsoft Office PowerPoint</Application>
  <PresentationFormat>Papier A4 (210x297 mm)</PresentationFormat>
  <Paragraphs>357</Paragraphs>
  <Slides>22</Slides>
  <Notes>15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Pozyskanie kapitału poprzez rynek giełdowy - kiedy, jak i z kim   Pażdziernik 2014 </vt:lpstr>
      <vt:lpstr>Slajd 2</vt:lpstr>
      <vt:lpstr>Slajd 3</vt:lpstr>
      <vt:lpstr>Rynki GPW …….</vt:lpstr>
      <vt:lpstr>Silna i zdywersyfikowana baza inwestorów giełdowych</vt:lpstr>
      <vt:lpstr>NewConnect</vt:lpstr>
      <vt:lpstr>NewConnect – wybrane debiuty z 2013 r. </vt:lpstr>
      <vt:lpstr>W jakim celu na giełdę?</vt:lpstr>
      <vt:lpstr>Jakie spółki mogą rozważać wejście na giełdę?</vt:lpstr>
      <vt:lpstr>Slajd 10</vt:lpstr>
      <vt:lpstr>Emisja akcji, czy obligacji?</vt:lpstr>
      <vt:lpstr>Rynek regulowany, czy alternatywny?</vt:lpstr>
      <vt:lpstr>Procedury, czyli jaka oferta? </vt:lpstr>
      <vt:lpstr>Slajd 14</vt:lpstr>
      <vt:lpstr>Slajd 15</vt:lpstr>
      <vt:lpstr>Slajd 16</vt:lpstr>
      <vt:lpstr>Slajd 17</vt:lpstr>
      <vt:lpstr>Slajd 18</vt:lpstr>
      <vt:lpstr>Proces przeprowadzenia oferty  i przygotowania do wejścia na rynki giełdowe </vt:lpstr>
      <vt:lpstr>Slajd 20</vt:lpstr>
      <vt:lpstr>Obowiązki informacyjne</vt:lpstr>
      <vt:lpstr>Slajd 22</vt:lpstr>
    </vt:vector>
  </TitlesOfParts>
  <Company>GPW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Grzegorz Urazinski</dc:creator>
  <cp:lastModifiedBy>robert.kwiatkowski</cp:lastModifiedBy>
  <cp:revision>3644</cp:revision>
  <dcterms:created xsi:type="dcterms:W3CDTF">2013-02-06T11:23:45Z</dcterms:created>
  <dcterms:modified xsi:type="dcterms:W3CDTF">2014-10-24T12:59:15Z</dcterms:modified>
</cp:coreProperties>
</file>