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4" r:id="rId4"/>
    <p:sldId id="265" r:id="rId5"/>
    <p:sldId id="266" r:id="rId6"/>
    <p:sldId id="262" r:id="rId7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10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ciek\Dysk%20Google\RASP%20-%20MM%20robocze\Projekty\20161026%20-%20projekt%20X\MM%20robocze\REG%202014,2015,1H2016,%20TYLKO%20reg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ciek\Dysk%20Google\RASP%20-%20MM%20robocze\Projekty\20161026%20-%20projekt%20X\MM%20robocze\REG%202014,2015,1H2016,%20TYLKO%20re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ciek\Dysk%20Google\RASP%20-%20MM%20robocze\Projekty\20161026%20-%20projekt%20X\MM%20robocze\REG%202014,2015,1H2016,%20TYLKO%20re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0"/>
        <c:axId val="75657984"/>
        <c:axId val="75659904"/>
      </c:barChart>
      <c:catAx>
        <c:axId val="75657984"/>
        <c:scaling>
          <c:orientation val="minMax"/>
        </c:scaling>
        <c:axPos val="b"/>
        <c:title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75659904"/>
        <c:crosses val="autoZero"/>
        <c:auto val="1"/>
        <c:lblAlgn val="ctr"/>
        <c:lblOffset val="100"/>
      </c:catAx>
      <c:valAx>
        <c:axId val="75659904"/>
        <c:scaling>
          <c:orientation val="minMax"/>
        </c:scaling>
        <c:axPos val="l"/>
        <c:title>
          <c:txPr>
            <a:bodyPr rot="-5400000" vert="horz"/>
            <a:lstStyle/>
            <a:p>
              <a:pPr>
                <a:defRPr/>
              </a:pPr>
              <a:endParaRPr lang="pl-PL"/>
            </a:p>
          </c:txPr>
        </c:title>
        <c:numFmt formatCode="General" sourceLinked="1"/>
        <c:tickLblPos val="nextTo"/>
        <c:crossAx val="7565798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A72586"/>
            </a:solidFill>
            <a:ln>
              <a:noFill/>
            </a:ln>
            <a:effectLst/>
          </c:spPr>
          <c:cat>
            <c:strRef>
              <c:f>wykresy!$A$39:$A$40</c:f>
              <c:strCache>
                <c:ptCount val="2"/>
                <c:pt idx="0">
                  <c:v>Klienci szukający firm lokalnych online</c:v>
                </c:pt>
                <c:pt idx="1">
                  <c:v>SMB obecne w sieci</c:v>
                </c:pt>
              </c:strCache>
            </c:strRef>
          </c:cat>
          <c:val>
            <c:numRef>
              <c:f>wykresy!$B$39:$B$40</c:f>
              <c:numCache>
                <c:formatCode>0%</c:formatCode>
                <c:ptCount val="2"/>
                <c:pt idx="0">
                  <c:v>0.97000000000000064</c:v>
                </c:pt>
                <c:pt idx="1">
                  <c:v>0.70000000000000062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C0-4E8D-AF08-D03991C6446D}"/>
            </c:ext>
          </c:extLst>
        </c:ser>
        <c:gapWidth val="219"/>
        <c:overlap val="-27"/>
        <c:axId val="78463360"/>
        <c:axId val="80232448"/>
      </c:barChart>
      <c:catAx>
        <c:axId val="784633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0232448"/>
        <c:crosses val="autoZero"/>
        <c:auto val="1"/>
        <c:lblAlgn val="ctr"/>
        <c:lblOffset val="100"/>
      </c:catAx>
      <c:valAx>
        <c:axId val="80232448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8463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A72586"/>
            </a:solidFill>
            <a:ln>
              <a:noFill/>
            </a:ln>
            <a:effectLst/>
          </c:spPr>
          <c:cat>
            <c:strRef>
              <c:f>wykresy!$A$42:$A$43</c:f>
              <c:strCache>
                <c:ptCount val="2"/>
                <c:pt idx="0">
                  <c:v>Odsetek osób korzystających z internetu poprzez mobile</c:v>
                </c:pt>
                <c:pt idx="1">
                  <c:v>SMB ze zoptymalizowaną widocznością mobile</c:v>
                </c:pt>
              </c:strCache>
            </c:strRef>
          </c:cat>
          <c:val>
            <c:numRef>
              <c:f>wykresy!$B$42:$B$43</c:f>
              <c:numCache>
                <c:formatCode>0%</c:formatCode>
                <c:ptCount val="2"/>
                <c:pt idx="0">
                  <c:v>0.51</c:v>
                </c:pt>
                <c:pt idx="1">
                  <c:v>0.35000000000000031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D4-47A0-ADEF-6C6C9A06F55F}"/>
            </c:ext>
          </c:extLst>
        </c:ser>
        <c:gapWidth val="219"/>
        <c:overlap val="-27"/>
        <c:axId val="80268288"/>
        <c:axId val="80270080"/>
      </c:barChart>
      <c:catAx>
        <c:axId val="802682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0270080"/>
        <c:crosses val="autoZero"/>
        <c:auto val="1"/>
        <c:lblAlgn val="ctr"/>
        <c:lblOffset val="100"/>
      </c:catAx>
      <c:valAx>
        <c:axId val="8027008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8026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A72586"/>
            </a:solidFill>
            <a:ln>
              <a:noFill/>
            </a:ln>
            <a:effectLst/>
          </c:spPr>
          <c:cat>
            <c:strRef>
              <c:f>wykresy!$A$45:$A$46</c:f>
              <c:strCache>
                <c:ptCount val="2"/>
                <c:pt idx="0">
                  <c:v>Odsetek konsumentów kupujących online</c:v>
                </c:pt>
                <c:pt idx="1">
                  <c:v>SMB prowadzące sprzedaż online</c:v>
                </c:pt>
              </c:strCache>
            </c:strRef>
          </c:cat>
          <c:val>
            <c:numRef>
              <c:f>wykresy!$B$45:$B$46</c:f>
              <c:numCache>
                <c:formatCode>0%</c:formatCode>
                <c:ptCount val="2"/>
                <c:pt idx="0">
                  <c:v>0.41000000000000031</c:v>
                </c:pt>
                <c:pt idx="1">
                  <c:v>0.15000000000000016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B8-4436-94C2-43CE55E8EBCB}"/>
            </c:ext>
          </c:extLst>
        </c:ser>
        <c:gapWidth val="219"/>
        <c:overlap val="-27"/>
        <c:axId val="80760832"/>
        <c:axId val="80762368"/>
      </c:barChart>
      <c:catAx>
        <c:axId val="807608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0762368"/>
        <c:crosses val="autoZero"/>
        <c:auto val="1"/>
        <c:lblAlgn val="ctr"/>
        <c:lblOffset val="100"/>
      </c:catAx>
      <c:valAx>
        <c:axId val="80762368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8076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03028-FD71-4B94-A894-F2B39AC44CDE}" type="datetimeFigureOut">
              <a:rPr lang="pl-PL" smtClean="0"/>
              <a:pPr/>
              <a:t>2016-11-28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94FE5-BADD-424D-B229-CD1594454CD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0" y="0"/>
            <a:ext cx="9144000" cy="3301276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555527"/>
            <a:ext cx="7772400" cy="792088"/>
          </a:xfrm>
        </p:spPr>
        <p:txBody>
          <a:bodyPr>
            <a:normAutofit/>
          </a:bodyPr>
          <a:lstStyle>
            <a:lvl1pPr algn="l">
              <a:defRPr sz="4400" b="1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91480" y="1347614"/>
            <a:ext cx="7768952" cy="131445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11" name="Obraz 10" descr="GORASP_logo_RGB_bi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200" y="4041334"/>
            <a:ext cx="2139950" cy="682557"/>
          </a:xfrm>
          <a:prstGeom prst="rect">
            <a:avLst/>
          </a:prstGeom>
        </p:spPr>
      </p:pic>
      <p:sp>
        <p:nvSpPr>
          <p:cNvPr id="13" name="Symbol zastępczy tekstu 12"/>
          <p:cNvSpPr>
            <a:spLocks noGrp="1"/>
          </p:cNvSpPr>
          <p:nvPr>
            <p:ph type="body" sz="quarter" idx="13" hasCustomPrompt="1"/>
          </p:nvPr>
        </p:nvSpPr>
        <p:spPr>
          <a:xfrm>
            <a:off x="807487" y="3075806"/>
            <a:ext cx="2232025" cy="431800"/>
          </a:xfrm>
          <a:solidFill>
            <a:schemeClr val="tx1"/>
          </a:solidFill>
        </p:spPr>
        <p:txBody>
          <a:bodyPr anchor="ctr">
            <a:noAutofit/>
          </a:bodyPr>
          <a:lstStyle>
            <a:lvl1pPr>
              <a:buNone/>
              <a:defRPr sz="1800" baseline="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dirty="0" smtClean="0"/>
              <a:t>Miasto, data</a:t>
            </a:r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 userDrawn="1"/>
        </p:nvSpPr>
        <p:spPr>
          <a:xfrm rot="5400000">
            <a:off x="-317502" y="317499"/>
            <a:ext cx="787400" cy="152399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_kon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0" y="3517900"/>
            <a:ext cx="9144000" cy="1625600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 descr="GORASP_logo_RGB_bi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100" y="2374900"/>
            <a:ext cx="2608010" cy="831849"/>
          </a:xfrm>
          <a:prstGeom prst="rect">
            <a:avLst/>
          </a:prstGeom>
        </p:spPr>
      </p:pic>
      <p:sp>
        <p:nvSpPr>
          <p:cNvPr id="10" name="Symbol zastępczy tekstu 9"/>
          <p:cNvSpPr>
            <a:spLocks noGrp="1"/>
          </p:cNvSpPr>
          <p:nvPr>
            <p:ph type="body" sz="quarter" idx="10" hasCustomPrompt="1"/>
          </p:nvPr>
        </p:nvSpPr>
        <p:spPr>
          <a:xfrm>
            <a:off x="6742399" y="3508375"/>
            <a:ext cx="1620000" cy="431800"/>
          </a:xfrm>
          <a:solidFill>
            <a:schemeClr val="tx1"/>
          </a:solidFill>
        </p:spPr>
        <p:txBody>
          <a:bodyPr anchor="ctr">
            <a:normAutofit/>
          </a:bodyPr>
          <a:lstStyle>
            <a:lvl1pPr marL="182563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Dodaj tekst</a:t>
            </a:r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73038" indent="-173038"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 userDrawn="1"/>
        </p:nvSpPr>
        <p:spPr>
          <a:xfrm rot="5400000">
            <a:off x="-317502" y="317499"/>
            <a:ext cx="787400" cy="152399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 userDrawn="1"/>
        </p:nvSpPr>
        <p:spPr>
          <a:xfrm>
            <a:off x="0" y="0"/>
            <a:ext cx="148167" cy="488950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 userDrawn="1"/>
        </p:nvSpPr>
        <p:spPr>
          <a:xfrm>
            <a:off x="148167" y="488950"/>
            <a:ext cx="8576733" cy="298449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72966" y="19938"/>
            <a:ext cx="8229600" cy="46358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73038" indent="-173038"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3" hasCustomPrompt="1"/>
          </p:nvPr>
        </p:nvSpPr>
        <p:spPr>
          <a:xfrm>
            <a:off x="179388" y="484188"/>
            <a:ext cx="8569325" cy="287337"/>
          </a:xfrm>
        </p:spPr>
        <p:txBody>
          <a:bodyPr>
            <a:noAutofit/>
          </a:bodyPr>
          <a:lstStyle>
            <a:lvl1pPr marL="447675" indent="-184150">
              <a:buNone/>
              <a:defRPr sz="1600"/>
            </a:lvl1pPr>
          </a:lstStyle>
          <a:p>
            <a:pPr lvl="0"/>
            <a:r>
              <a:rPr lang="pl-PL" dirty="0" smtClean="0"/>
              <a:t>wyróżniony podtytuł</a:t>
            </a:r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_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 userDrawn="1"/>
        </p:nvSpPr>
        <p:spPr>
          <a:xfrm>
            <a:off x="0" y="0"/>
            <a:ext cx="148167" cy="488950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 userDrawn="1"/>
        </p:nvSpPr>
        <p:spPr>
          <a:xfrm>
            <a:off x="148167" y="488950"/>
            <a:ext cx="8576733" cy="298449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72966" y="19938"/>
            <a:ext cx="8229600" cy="46358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3" hasCustomPrompt="1"/>
          </p:nvPr>
        </p:nvSpPr>
        <p:spPr>
          <a:xfrm>
            <a:off x="179388" y="484188"/>
            <a:ext cx="8569325" cy="287337"/>
          </a:xfrm>
        </p:spPr>
        <p:txBody>
          <a:bodyPr>
            <a:noAutofit/>
          </a:bodyPr>
          <a:lstStyle>
            <a:lvl1pPr marL="447675" indent="-184150">
              <a:buNone/>
              <a:defRPr sz="1600"/>
            </a:lvl1pPr>
          </a:lstStyle>
          <a:p>
            <a:pPr lvl="0"/>
            <a:r>
              <a:rPr lang="pl-PL" dirty="0" smtClean="0"/>
              <a:t>wyróżniony podtytuł</a:t>
            </a:r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/>
          </p:cNvGraphicFramePr>
          <p:nvPr userDrawn="1"/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_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 userDrawn="1"/>
        </p:nvSpPr>
        <p:spPr>
          <a:xfrm>
            <a:off x="0" y="0"/>
            <a:ext cx="148167" cy="488950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 userDrawn="1"/>
        </p:nvSpPr>
        <p:spPr>
          <a:xfrm>
            <a:off x="148167" y="488950"/>
            <a:ext cx="8576733" cy="298449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72966" y="19938"/>
            <a:ext cx="8229600" cy="46358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3" hasCustomPrompt="1"/>
          </p:nvPr>
        </p:nvSpPr>
        <p:spPr>
          <a:xfrm>
            <a:off x="179388" y="484188"/>
            <a:ext cx="8569325" cy="287337"/>
          </a:xfrm>
        </p:spPr>
        <p:txBody>
          <a:bodyPr>
            <a:noAutofit/>
          </a:bodyPr>
          <a:lstStyle>
            <a:lvl1pPr marL="447675" indent="-184150">
              <a:buNone/>
              <a:defRPr sz="1600"/>
            </a:lvl1pPr>
          </a:lstStyle>
          <a:p>
            <a:pPr lvl="0"/>
            <a:r>
              <a:rPr lang="pl-PL" dirty="0" smtClean="0"/>
              <a:t>wyróżniony podtytuł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xmlns="" val="1011782121"/>
              </p:ext>
            </p:extLst>
          </p:nvPr>
        </p:nvGraphicFramePr>
        <p:xfrm>
          <a:off x="546100" y="1037274"/>
          <a:ext cx="8058150" cy="306641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43025"/>
                <a:gridCol w="1343025"/>
                <a:gridCol w="1343025"/>
                <a:gridCol w="1343025"/>
                <a:gridCol w="1343025"/>
                <a:gridCol w="1343025"/>
              </a:tblGrid>
              <a:tr h="344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 err="1">
                          <a:solidFill>
                            <a:schemeClr val="tx1"/>
                          </a:solidFill>
                        </a:rPr>
                        <a:t>pelicipsunt</a:t>
                      </a:r>
                      <a:endParaRPr lang="pl-PL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 err="1">
                          <a:solidFill>
                            <a:schemeClr val="tx1"/>
                          </a:solidFill>
                        </a:rPr>
                        <a:t>susamus</a:t>
                      </a:r>
                      <a:endParaRPr lang="pl-PL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>
                          <a:solidFill>
                            <a:schemeClr val="tx1"/>
                          </a:solidFill>
                        </a:rPr>
                        <a:t>mos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>
                          <a:solidFill>
                            <a:schemeClr val="tx1"/>
                          </a:solidFill>
                        </a:rPr>
                        <a:t>reptaese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>
                          <a:solidFill>
                            <a:schemeClr val="tx1"/>
                          </a:solidFill>
                        </a:rPr>
                        <a:t>volupture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>
                          <a:solidFill>
                            <a:schemeClr val="tx1"/>
                          </a:solidFill>
                        </a:rPr>
                        <a:t>optat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0A"/>
                    </a:solidFill>
                  </a:tcPr>
                </a:tc>
              </a:tr>
              <a:tr h="344487"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 dirty="0"/>
                        <a:t>as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asd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asd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asd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aliquia nullaudae</a:t>
                      </a:r>
                      <a:b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eos aspient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ommolor atenis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 eriora poreceati oditas?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quodis volupture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atenis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aliquia nullaudae</a:t>
                      </a:r>
                      <a:b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eos aspient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atenis iliatiis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poreceati 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quodis volupture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atenis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aliquia</a:t>
                      </a:r>
                      <a:b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eos aspient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ommolor iliatiis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 eriora oditas?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quodis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atenis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aliquia </a:t>
                      </a:r>
                      <a:b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eos aspient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ommolor atenis iliatiis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 eriora poreceati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quodis volupture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atenis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nullaudae</a:t>
                      </a:r>
                      <a:b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eos aspient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ommolor iliatiis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 eriora poreceati 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quodis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atenis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8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aliquia nullaudae</a:t>
                      </a:r>
                      <a:b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aspient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atenis iliatiis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 eriora 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quodis volupture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/>
                        <a:t>oditas assitatur?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aseline="0" dirty="0" err="1"/>
                        <a:t>atenis</a:t>
                      </a:r>
                      <a:endParaRPr lang="pl-PL" sz="1000" baseline="0" dirty="0"/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_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0" y="987574"/>
            <a:ext cx="5448425" cy="783255"/>
          </a:xfrm>
          <a:solidFill>
            <a:schemeClr val="tx1">
              <a:alpha val="65000"/>
            </a:schemeClr>
          </a:solidFill>
        </p:spPr>
        <p:txBody>
          <a:bodyPr wrap="none" lIns="216000" tIns="144000" rIns="216000" bIns="14400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pl-PL" sz="3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pl-PL" dirty="0" smtClean="0"/>
              <a:t>podtytuł – wersja slajdu z foto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0" y="163669"/>
            <a:ext cx="3844716" cy="967921"/>
          </a:xfrm>
          <a:solidFill>
            <a:srgbClr val="FAAD0A">
              <a:alpha val="70000"/>
            </a:srgbClr>
          </a:solidFill>
        </p:spPr>
        <p:txBody>
          <a:bodyPr vert="horz" wrap="square" lIns="216000" tIns="144000" rIns="216000" bIns="14400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pl-PL" sz="4400" b="1" kern="120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+mj-ea"/>
                <a:cs typeface="Calibri"/>
              </a:defRPr>
            </a:lvl1pPr>
          </a:lstStyle>
          <a:p>
            <a:r>
              <a:rPr lang="pl-PL" dirty="0" smtClean="0"/>
              <a:t>Tytuł rozdziału</a:t>
            </a:r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Nagłówek sekcji_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0" y="3363838"/>
            <a:ext cx="5652120" cy="783255"/>
          </a:xfrm>
          <a:solidFill>
            <a:schemeClr val="tx1">
              <a:alpha val="65000"/>
            </a:schemeClr>
          </a:solidFill>
        </p:spPr>
        <p:txBody>
          <a:bodyPr wrap="square" lIns="216000" tIns="144000" rIns="216000" bIns="14400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pl-PL" sz="3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pl-PL" dirty="0" smtClean="0">
                <a:latin typeface="+mn-lt"/>
                <a:cs typeface="Calibri"/>
              </a:rPr>
              <a:t>Podtytuł rozdziału</a:t>
            </a:r>
            <a:endParaRPr lang="pl-PL" dirty="0">
              <a:latin typeface="+mn-lt"/>
              <a:cs typeface="Calibri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0" y="2571750"/>
            <a:ext cx="4355976" cy="967921"/>
          </a:xfrm>
          <a:solidFill>
            <a:srgbClr val="FAAD0A">
              <a:alpha val="70000"/>
            </a:srgbClr>
          </a:solidFill>
        </p:spPr>
        <p:txBody>
          <a:bodyPr wrap="square" lIns="216000" tIns="144000" rIns="216000" bIns="14400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pl-PL" sz="4400" b="1" kern="120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/>
                <a:ea typeface="+mj-ea"/>
                <a:cs typeface="Calibri"/>
              </a:defRPr>
            </a:lvl1pPr>
          </a:lstStyle>
          <a:p>
            <a:r>
              <a:rPr lang="pl-PL" dirty="0" smtClean="0"/>
              <a:t>Tytuł rozdziału</a:t>
            </a:r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_bez_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0" y="1428455"/>
            <a:ext cx="6156176" cy="783255"/>
          </a:xfrm>
          <a:solidFill>
            <a:schemeClr val="tx1"/>
          </a:solidFill>
        </p:spPr>
        <p:txBody>
          <a:bodyPr wrap="square" lIns="216000" tIns="144000" rIns="216000" bIns="14400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pl-PL" sz="3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pl-PL" dirty="0" smtClean="0"/>
              <a:t>podtytuł – wersja slajdu bez z foto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tekstu 8"/>
          <p:cNvSpPr>
            <a:spLocks noGrp="1"/>
          </p:cNvSpPr>
          <p:nvPr>
            <p:ph type="body" sz="quarter" idx="13" hasCustomPrompt="1"/>
          </p:nvPr>
        </p:nvSpPr>
        <p:spPr>
          <a:xfrm>
            <a:off x="215875" y="2509902"/>
            <a:ext cx="6156325" cy="369332"/>
          </a:xfrm>
          <a:noFill/>
        </p:spPr>
        <p:txBody>
          <a:bodyPr wrap="square" rtlCol="0">
            <a:spAutoFit/>
          </a:bodyPr>
          <a:lstStyle>
            <a:lvl1pPr marL="0" indent="12700" algn="l" defTabSz="4572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en-GB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l-PL" dirty="0" smtClean="0"/>
              <a:t>Wprowadzenie do rozdziału (opcjonalnie)</a:t>
            </a:r>
            <a:endParaRPr lang="en-GB" dirty="0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3923928" cy="967921"/>
          </a:xfrm>
          <a:solidFill>
            <a:srgbClr val="FAAD0A"/>
          </a:solidFill>
        </p:spPr>
        <p:txBody>
          <a:bodyPr vert="horz" wrap="square" lIns="216000" tIns="144000" rIns="216000" bIns="14400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pl-PL" sz="4400" b="1" kern="120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+mj-ea"/>
                <a:cs typeface="Calibri"/>
              </a:defRPr>
            </a:lvl1pPr>
          </a:lstStyle>
          <a:p>
            <a:r>
              <a:rPr lang="pl-PL" dirty="0" smtClean="0"/>
              <a:t>Tytuł rozdziału</a:t>
            </a:r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932040" y="1491630"/>
            <a:ext cx="3754760" cy="310299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miejsce na zdjęcie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E54-A563-471D-AA20-3B6FE67943C1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Prostokąt 7"/>
          <p:cNvSpPr/>
          <p:nvPr userDrawn="1"/>
        </p:nvSpPr>
        <p:spPr>
          <a:xfrm rot="5400000">
            <a:off x="-317502" y="317499"/>
            <a:ext cx="787400" cy="152399"/>
          </a:xfrm>
          <a:prstGeom prst="rect">
            <a:avLst/>
          </a:prstGeom>
          <a:solidFill>
            <a:srgbClr val="FAAD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8"/>
          <p:cNvCxnSpPr/>
          <p:nvPr userDrawn="1"/>
        </p:nvCxnSpPr>
        <p:spPr>
          <a:xfrm>
            <a:off x="4724400" y="1450759"/>
            <a:ext cx="0" cy="2318665"/>
          </a:xfrm>
          <a:prstGeom prst="line">
            <a:avLst/>
          </a:prstGeom>
          <a:ln w="6350" cmpd="sng">
            <a:solidFill>
              <a:schemeClr val="tx1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67544" y="473199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pic>
        <p:nvPicPr>
          <p:cNvPr id="7" name="Obraz 6" descr="logo-grupa-onetRASp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750" y="4700595"/>
            <a:ext cx="946150" cy="3548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66" r:id="rId4"/>
    <p:sldLayoutId id="2147483667" r:id="rId5"/>
    <p:sldLayoutId id="2147483651" r:id="rId6"/>
    <p:sldLayoutId id="2147483660" r:id="rId7"/>
    <p:sldLayoutId id="2147483661" r:id="rId8"/>
    <p:sldLayoutId id="2147483652" r:id="rId9"/>
    <p:sldLayoutId id="2147483654" r:id="rId10"/>
    <p:sldLayoutId id="2147483655" r:id="rId11"/>
    <p:sldLayoutId id="214748366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914400" rtl="0" eaLnBrk="1" latinLnBrk="0" hangingPunct="1">
        <a:spcBef>
          <a:spcPts val="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41325" indent="-188913" algn="l" defTabSz="914400" rtl="0" eaLnBrk="1" latinLnBrk="0" hangingPunct="1">
        <a:spcBef>
          <a:spcPts val="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38" indent="-228600" algn="l" defTabSz="914400" rtl="0" eaLnBrk="1" latinLnBrk="0" hangingPunct="1">
        <a:spcBef>
          <a:spcPts val="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788" indent="-228600" algn="l" defTabSz="914400" rtl="0" eaLnBrk="1" latinLnBrk="0" hangingPunct="1">
        <a:spcBef>
          <a:spcPts val="0"/>
        </a:spcBef>
        <a:buFont typeface="Arial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790700" indent="-228600" algn="l" defTabSz="914400" rtl="0" eaLnBrk="1" latinLnBrk="0" hangingPunct="1">
        <a:spcBef>
          <a:spcPts val="0"/>
        </a:spcBef>
        <a:buFont typeface="Arial" pitchFamily="34" charset="0"/>
        <a:buChar char="»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Bądź tam, gdzie Twoi klienci</a:t>
            </a:r>
            <a:endParaRPr lang="pl-PL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Znajdź swoich klientów, tam gdzie Cię szukają</a:t>
            </a:r>
            <a:endParaRPr lang="pl-PL" dirty="0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3"/>
          </p:nvPr>
        </p:nvSpPr>
        <p:spPr>
          <a:xfrm>
            <a:off x="807487" y="3075806"/>
            <a:ext cx="2900417" cy="431800"/>
          </a:xfrm>
        </p:spPr>
        <p:txBody>
          <a:bodyPr/>
          <a:lstStyle/>
          <a:p>
            <a:r>
              <a:rPr lang="pl-PL" dirty="0" smtClean="0"/>
              <a:t>Warszawa, 1 grudnia 2017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Małe i średnie firmy kilka kroków za swoimi klientami</a:t>
            </a:r>
            <a:endParaRPr lang="pl-PL" dirty="0"/>
          </a:p>
        </p:txBody>
      </p:sp>
      <p:graphicFrame>
        <p:nvGraphicFramePr>
          <p:cNvPr id="4" name="Chart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07079157"/>
              </p:ext>
            </p:extLst>
          </p:nvPr>
        </p:nvGraphicFramePr>
        <p:xfrm>
          <a:off x="0" y="1851670"/>
          <a:ext cx="2811278" cy="2483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9"/>
          <p:cNvSpPr/>
          <p:nvPr/>
        </p:nvSpPr>
        <p:spPr>
          <a:xfrm>
            <a:off x="571186" y="1577286"/>
            <a:ext cx="1877985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Obecność online</a:t>
            </a:r>
            <a:endParaRPr lang="pl-PL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11"/>
          <p:cNvCxnSpPr/>
          <p:nvPr/>
        </p:nvCxnSpPr>
        <p:spPr>
          <a:xfrm>
            <a:off x="584349" y="1914377"/>
            <a:ext cx="1851658" cy="0"/>
          </a:xfrm>
          <a:prstGeom prst="line">
            <a:avLst/>
          </a:prstGeom>
          <a:ln>
            <a:solidFill>
              <a:srgbClr val="A725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7"/>
          <p:cNvSpPr/>
          <p:nvPr/>
        </p:nvSpPr>
        <p:spPr>
          <a:xfrm>
            <a:off x="3491880" y="1563638"/>
            <a:ext cx="2249115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Obecność w mobile</a:t>
            </a:r>
            <a:endParaRPr lang="pl-PL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18"/>
          <p:cNvCxnSpPr/>
          <p:nvPr/>
        </p:nvCxnSpPr>
        <p:spPr>
          <a:xfrm>
            <a:off x="3660149" y="1914377"/>
            <a:ext cx="1851658" cy="0"/>
          </a:xfrm>
          <a:prstGeom prst="line">
            <a:avLst/>
          </a:prstGeom>
          <a:ln>
            <a:solidFill>
              <a:srgbClr val="A725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9"/>
          <p:cNvSpPr/>
          <p:nvPr/>
        </p:nvSpPr>
        <p:spPr>
          <a:xfrm>
            <a:off x="467544" y="3075806"/>
            <a:ext cx="612000" cy="299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97%</a:t>
            </a:r>
            <a:endParaRPr lang="pl-PL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0"/>
          <p:cNvSpPr/>
          <p:nvPr/>
        </p:nvSpPr>
        <p:spPr>
          <a:xfrm>
            <a:off x="1763688" y="3291830"/>
            <a:ext cx="612000" cy="299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</a:t>
            </a:r>
            <a:endParaRPr lang="pl-PL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Chart 2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42379131"/>
              </p:ext>
            </p:extLst>
          </p:nvPr>
        </p:nvGraphicFramePr>
        <p:xfrm>
          <a:off x="2943772" y="2139703"/>
          <a:ext cx="3284412" cy="2348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22"/>
          <p:cNvSpPr/>
          <p:nvPr/>
        </p:nvSpPr>
        <p:spPr>
          <a:xfrm>
            <a:off x="3543572" y="3154169"/>
            <a:ext cx="612000" cy="299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51%</a:t>
            </a:r>
            <a:endParaRPr lang="pl-PL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3"/>
          <p:cNvSpPr/>
          <p:nvPr/>
        </p:nvSpPr>
        <p:spPr>
          <a:xfrm>
            <a:off x="5049422" y="3326951"/>
            <a:ext cx="612000" cy="299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35%</a:t>
            </a:r>
            <a:endParaRPr lang="pl-PL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5"/>
          <p:cNvSpPr/>
          <p:nvPr/>
        </p:nvSpPr>
        <p:spPr>
          <a:xfrm>
            <a:off x="6622399" y="1577286"/>
            <a:ext cx="1877985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Sprzedaż on-line</a:t>
            </a:r>
            <a:endParaRPr lang="pl-PL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26"/>
          <p:cNvCxnSpPr/>
          <p:nvPr/>
        </p:nvCxnSpPr>
        <p:spPr>
          <a:xfrm>
            <a:off x="6635562" y="1914377"/>
            <a:ext cx="1851658" cy="0"/>
          </a:xfrm>
          <a:prstGeom prst="line">
            <a:avLst/>
          </a:prstGeom>
          <a:ln>
            <a:solidFill>
              <a:srgbClr val="A725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hart 2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72592003"/>
              </p:ext>
            </p:extLst>
          </p:nvPr>
        </p:nvGraphicFramePr>
        <p:xfrm>
          <a:off x="6341368" y="2139703"/>
          <a:ext cx="2617440" cy="2348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ctangle 28"/>
          <p:cNvSpPr/>
          <p:nvPr/>
        </p:nvSpPr>
        <p:spPr>
          <a:xfrm>
            <a:off x="6795195" y="3061528"/>
            <a:ext cx="612000" cy="299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  <a:endParaRPr lang="pl-PL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9"/>
          <p:cNvSpPr/>
          <p:nvPr/>
        </p:nvSpPr>
        <p:spPr>
          <a:xfrm>
            <a:off x="7953218" y="3532197"/>
            <a:ext cx="612000" cy="299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endParaRPr lang="pl-PL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Jak zdobyć klientów korzystających z Internetu?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43558"/>
            <a:ext cx="8229600" cy="339447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Bądź widoczny w wyszukiwarce Google</a:t>
            </a:r>
          </a:p>
          <a:p>
            <a:pPr lvl="1"/>
            <a:r>
              <a:rPr lang="pl-PL" sz="2200" dirty="0" smtClean="0"/>
              <a:t> Pozycjonowanie</a:t>
            </a:r>
          </a:p>
          <a:p>
            <a:pPr lvl="1"/>
            <a:r>
              <a:rPr lang="pl-PL" sz="2200" dirty="0" smtClean="0"/>
              <a:t> Reklama</a:t>
            </a:r>
          </a:p>
          <a:p>
            <a:r>
              <a:rPr lang="pl-PL" sz="2400" dirty="0" smtClean="0"/>
              <a:t>Prowadź profil na </a:t>
            </a:r>
            <a:r>
              <a:rPr lang="pl-PL" sz="2400" dirty="0" err="1" smtClean="0"/>
              <a:t>Facebooku</a:t>
            </a:r>
            <a:endParaRPr lang="pl-PL" sz="2400" dirty="0" smtClean="0"/>
          </a:p>
          <a:p>
            <a:r>
              <a:rPr lang="pl-PL" sz="2400" dirty="0" smtClean="0"/>
              <a:t>Zbuduj odpowiednią stronę internetową</a:t>
            </a:r>
          </a:p>
          <a:p>
            <a:r>
              <a:rPr lang="pl-PL" sz="2400" dirty="0" smtClean="0"/>
              <a:t>Zadbaj o dobrą widoczność na urządzeniach mobilnych</a:t>
            </a:r>
          </a:p>
          <a:p>
            <a:r>
              <a:rPr lang="pl-PL" sz="2400" dirty="0" smtClean="0"/>
              <a:t>Aktualizuj  informacje o swojej firmie i ofercie</a:t>
            </a:r>
          </a:p>
          <a:p>
            <a:r>
              <a:rPr lang="pl-PL" sz="2400" dirty="0" smtClean="0"/>
              <a:t>Bądź obecny w serwisach tematycznych i lokalnych</a:t>
            </a:r>
          </a:p>
          <a:p>
            <a:r>
              <a:rPr lang="pl-PL" sz="2400" dirty="0" smtClean="0"/>
              <a:t>Ułatw klientom skorzystanie z Twojej oferty, lubią wygodę.</a:t>
            </a:r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Dlaczego warto być z ofertą w Internecie?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43558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pl-PL" sz="2400" b="1" dirty="0" smtClean="0"/>
              <a:t>Większość klientów już tam jest</a:t>
            </a:r>
          </a:p>
          <a:p>
            <a:r>
              <a:rPr lang="pl-PL" sz="2400" dirty="0" smtClean="0"/>
              <a:t>Pozostali niebawem tam będą</a:t>
            </a:r>
          </a:p>
          <a:p>
            <a:r>
              <a:rPr lang="pl-PL" sz="2400" b="1" dirty="0" smtClean="0"/>
              <a:t>Jeśli znajdą Ciebie, nie skorzystają z konkurencji</a:t>
            </a:r>
          </a:p>
          <a:p>
            <a:r>
              <a:rPr lang="pl-PL" sz="2400" dirty="0" smtClean="0"/>
              <a:t>Zamiast na odwrót</a:t>
            </a:r>
          </a:p>
          <a:p>
            <a:r>
              <a:rPr lang="pl-PL" sz="2400" b="1" dirty="0" smtClean="0"/>
              <a:t>Najtańszy sposób dotarcia </a:t>
            </a:r>
            <a:r>
              <a:rPr lang="pl-PL" sz="2400" b="1" dirty="0" err="1" smtClean="0"/>
              <a:t>do</a:t>
            </a:r>
            <a:r>
              <a:rPr lang="pl-PL" sz="2400" b="1" dirty="0" smtClean="0"/>
              <a:t> wielu klientów</a:t>
            </a:r>
          </a:p>
          <a:p>
            <a:r>
              <a:rPr lang="pl-PL" sz="2400" dirty="0" smtClean="0"/>
              <a:t>Czasami jedyny</a:t>
            </a:r>
          </a:p>
          <a:p>
            <a:r>
              <a:rPr lang="pl-PL" sz="2400" b="1" dirty="0" smtClean="0"/>
              <a:t>Zdobywasz wiedzę o swoich klientach</a:t>
            </a:r>
          </a:p>
          <a:p>
            <a:r>
              <a:rPr lang="pl-PL" sz="2400" dirty="0" smtClean="0"/>
              <a:t>Większą niż reklamując się w inny sposób</a:t>
            </a:r>
          </a:p>
          <a:p>
            <a:r>
              <a:rPr lang="pl-PL" sz="2400" b="1" dirty="0" smtClean="0"/>
              <a:t>Budujesz wartość swojej oferty</a:t>
            </a:r>
          </a:p>
          <a:p>
            <a:r>
              <a:rPr lang="pl-PL" sz="2400" dirty="0" smtClean="0"/>
              <a:t>Korzystając z pomocy profesjonalistów</a:t>
            </a:r>
          </a:p>
          <a:p>
            <a:endParaRPr lang="pl-PL" sz="2400" dirty="0" smtClean="0"/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OK., co zatem mogę zrobić?</a:t>
            </a:r>
            <a:endParaRPr lang="pl-P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43558"/>
            <a:ext cx="6211217" cy="429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/>
          <p:cNvSpPr txBox="1"/>
          <p:nvPr/>
        </p:nvSpPr>
        <p:spPr>
          <a:xfrm>
            <a:off x="6288988" y="2355726"/>
            <a:ext cx="2855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/>
              <a:t>Lub weź kontakt </a:t>
            </a:r>
          </a:p>
          <a:p>
            <a:r>
              <a:rPr lang="pl-PL" sz="2800" b="1" dirty="0" err="1" smtClean="0"/>
              <a:t>do</a:t>
            </a:r>
            <a:r>
              <a:rPr lang="pl-PL" sz="2800" b="1" dirty="0" smtClean="0"/>
              <a:t> profesjonalisty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smtClean="0"/>
              <a:t>Dziękuję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Grupa_Onet_RAS_Polska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FFAD0A"/>
      </a:accent1>
      <a:accent2>
        <a:srgbClr val="FF0000"/>
      </a:accent2>
      <a:accent3>
        <a:srgbClr val="FF6600"/>
      </a:accent3>
      <a:accent4>
        <a:srgbClr val="7F7F7F"/>
      </a:accent4>
      <a:accent5>
        <a:srgbClr val="595959"/>
      </a:accent5>
      <a:accent6>
        <a:srgbClr val="000000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172</Words>
  <Application>Microsoft Office PowerPoint</Application>
  <PresentationFormat>Pokaz na ekranie (16:9)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 Bądź tam, gdzie Twoi klienci</vt:lpstr>
      <vt:lpstr>Małe i średnie firmy kilka kroków za swoimi klientami</vt:lpstr>
      <vt:lpstr>Jak zdobyć klientów korzystających z Internetu?</vt:lpstr>
      <vt:lpstr>Dlaczego warto być z ofertą w Internecie?</vt:lpstr>
      <vt:lpstr>OK., co zatem mogę zrobić?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kszurmiak</dc:creator>
  <cp:lastModifiedBy>jszymanska</cp:lastModifiedBy>
  <cp:revision>41</cp:revision>
  <dcterms:created xsi:type="dcterms:W3CDTF">2016-05-24T13:53:55Z</dcterms:created>
  <dcterms:modified xsi:type="dcterms:W3CDTF">2016-11-28T20:06:29Z</dcterms:modified>
</cp:coreProperties>
</file>