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89" r:id="rId1"/>
    <p:sldMasterId id="2147483692" r:id="rId2"/>
    <p:sldMasterId id="2147483696" r:id="rId3"/>
    <p:sldMasterId id="2147483708" r:id="rId4"/>
  </p:sldMasterIdLst>
  <p:notesMasterIdLst>
    <p:notesMasterId r:id="rId15"/>
  </p:notesMasterIdLst>
  <p:sldIdLst>
    <p:sldId id="298" r:id="rId5"/>
    <p:sldId id="337" r:id="rId6"/>
    <p:sldId id="352" r:id="rId7"/>
    <p:sldId id="351" r:id="rId8"/>
    <p:sldId id="336" r:id="rId9"/>
    <p:sldId id="338" r:id="rId10"/>
    <p:sldId id="334" r:id="rId11"/>
    <p:sldId id="343" r:id="rId12"/>
    <p:sldId id="344" r:id="rId13"/>
    <p:sldId id="295" r:id="rId14"/>
  </p:sldIdLst>
  <p:sldSz cx="10693400" cy="7561263"/>
  <p:notesSz cx="6794500" cy="9931400"/>
  <p:defaultTextStyle>
    <a:defPPr>
      <a:defRPr lang="pl-PL"/>
    </a:defPPr>
    <a:lvl1pPr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1pPr>
    <a:lvl2pPr marL="183357" indent="183357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2pPr>
    <a:lvl3pPr marL="366713" indent="366713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3pPr>
    <a:lvl4pPr marL="550069" indent="550069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4pPr>
    <a:lvl5pPr marL="733425" indent="733425" algn="l" defTabSz="468578" rtl="0" eaLnBrk="0" fontAlgn="base" hangingPunct="0">
      <a:spcBef>
        <a:spcPct val="0"/>
      </a:spcBef>
      <a:spcAft>
        <a:spcPct val="0"/>
      </a:spcAft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5pPr>
    <a:lvl6pPr marL="1833564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6pPr>
    <a:lvl7pPr marL="2200276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7pPr>
    <a:lvl8pPr marL="2566989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8pPr>
    <a:lvl9pPr marL="2933701" algn="l" defTabSz="733425" rtl="0" eaLnBrk="1" latinLnBrk="0" hangingPunct="1">
      <a:defRPr sz="2000" kern="1200">
        <a:solidFill>
          <a:srgbClr val="414141"/>
        </a:solidFill>
        <a:latin typeface="Palatino" charset="0"/>
        <a:ea typeface="Palatino" charset="0"/>
        <a:cs typeface="Palatino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8847F"/>
    <a:srgbClr val="88564E"/>
    <a:srgbClr val="B0564E"/>
    <a:srgbClr val="C9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77983" autoAdjust="0"/>
  </p:normalViewPr>
  <p:slideViewPr>
    <p:cSldViewPr>
      <p:cViewPr varScale="1">
        <p:scale>
          <a:sx n="90" d="100"/>
          <a:sy n="90" d="100"/>
        </p:scale>
        <p:origin x="1824" y="84"/>
      </p:cViewPr>
      <p:guideLst>
        <p:guide orient="horz" pos="3072"/>
        <p:guide pos="4096"/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>
                <a:solidFill>
                  <a:sysClr val="windowText" lastClr="000000"/>
                </a:solidFill>
                <a:latin typeface="+mn-lt"/>
              </a:rPr>
              <a:t>Liczba wniosków rekomendowanych </a:t>
            </a:r>
            <a:r>
              <a:rPr lang="pl-PL" dirty="0">
                <a:solidFill>
                  <a:sysClr val="windowText" lastClr="000000"/>
                </a:solidFill>
                <a:latin typeface="+mn-lt"/>
              </a:rPr>
              <a:t>w Szybkiej </a:t>
            </a:r>
            <a:r>
              <a:rPr lang="pl-PL" dirty="0" smtClean="0">
                <a:solidFill>
                  <a:sysClr val="windowText" lastClr="000000"/>
                </a:solidFill>
                <a:latin typeface="+mn-lt"/>
              </a:rPr>
              <a:t>Ścieżce (</a:t>
            </a:r>
            <a:r>
              <a:rPr lang="pl-PL" dirty="0" err="1" smtClean="0">
                <a:solidFill>
                  <a:sysClr val="windowText" lastClr="000000"/>
                </a:solidFill>
                <a:latin typeface="+mn-lt"/>
              </a:rPr>
              <a:t>mśp</a:t>
            </a:r>
            <a:r>
              <a:rPr lang="pl-PL" dirty="0" smtClean="0">
                <a:solidFill>
                  <a:sysClr val="windowText" lastClr="000000"/>
                </a:solidFill>
                <a:latin typeface="+mn-lt"/>
              </a:rPr>
              <a:t>)</a:t>
            </a:r>
            <a:endParaRPr lang="pl-PL" dirty="0">
              <a:solidFill>
                <a:sysClr val="windowText" lastClr="000000"/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315305825800055E-2"/>
          <c:y val="8.2700763292477275E-2"/>
          <c:w val="0.90389410762478251"/>
          <c:h val="0.60992929392871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Dane!$D$3</c:f>
              <c:strCache>
                <c:ptCount val="1"/>
                <c:pt idx="0">
                  <c:v>2015 r.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Dane!$A$4:$A$19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Dane!$D$4:$D$19</c:f>
              <c:numCache>
                <c:formatCode>General</c:formatCode>
                <c:ptCount val="16"/>
                <c:pt idx="0">
                  <c:v>20</c:v>
                </c:pt>
                <c:pt idx="1">
                  <c:v>15</c:v>
                </c:pt>
                <c:pt idx="2">
                  <c:v>6</c:v>
                </c:pt>
                <c:pt idx="3">
                  <c:v>4</c:v>
                </c:pt>
                <c:pt idx="4">
                  <c:v>19</c:v>
                </c:pt>
                <c:pt idx="5">
                  <c:v>23</c:v>
                </c:pt>
                <c:pt idx="6">
                  <c:v>40</c:v>
                </c:pt>
                <c:pt idx="7">
                  <c:v>3</c:v>
                </c:pt>
                <c:pt idx="8">
                  <c:v>17</c:v>
                </c:pt>
                <c:pt idx="9">
                  <c:v>6</c:v>
                </c:pt>
                <c:pt idx="10">
                  <c:v>12</c:v>
                </c:pt>
                <c:pt idx="11">
                  <c:v>24</c:v>
                </c:pt>
                <c:pt idx="12">
                  <c:v>2</c:v>
                </c:pt>
                <c:pt idx="13">
                  <c:v>8</c:v>
                </c:pt>
                <c:pt idx="14">
                  <c:v>16</c:v>
                </c:pt>
                <c:pt idx="1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A-4EAF-A94C-45C5CA9569DF}"/>
            </c:ext>
          </c:extLst>
        </c:ser>
        <c:ser>
          <c:idx val="1"/>
          <c:order val="1"/>
          <c:tx>
            <c:strRef>
              <c:f>Dane!$H$3</c:f>
              <c:strCache>
                <c:ptCount val="1"/>
                <c:pt idx="0">
                  <c:v>2016 r.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Dane!$A$4:$A$19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Dane!$H$4:$H$19</c:f>
              <c:numCache>
                <c:formatCode>General</c:formatCode>
                <c:ptCount val="16"/>
                <c:pt idx="0">
                  <c:v>7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13</c:v>
                </c:pt>
                <c:pt idx="5">
                  <c:v>12</c:v>
                </c:pt>
                <c:pt idx="6">
                  <c:v>12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3</c:v>
                </c:pt>
                <c:pt idx="11">
                  <c:v>14</c:v>
                </c:pt>
                <c:pt idx="12">
                  <c:v>1</c:v>
                </c:pt>
                <c:pt idx="13">
                  <c:v>2</c:v>
                </c:pt>
                <c:pt idx="14">
                  <c:v>7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A-4EAF-A94C-45C5CA956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cylinder"/>
        <c:axId val="120556544"/>
        <c:axId val="116348544"/>
        <c:axId val="0"/>
      </c:bar3DChart>
      <c:catAx>
        <c:axId val="1205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6348544"/>
        <c:crosses val="autoZero"/>
        <c:auto val="1"/>
        <c:lblAlgn val="ctr"/>
        <c:lblOffset val="100"/>
        <c:noMultiLvlLbl val="0"/>
      </c:catAx>
      <c:valAx>
        <c:axId val="116348544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556544"/>
        <c:crosses val="autoZero"/>
        <c:crossBetween val="between"/>
      </c:valAx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63588" y="744538"/>
            <a:ext cx="5267325" cy="37242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717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pl-PL" noProof="0" smtClean="0">
                <a:sym typeface="Avenir Roman" charset="0"/>
              </a:rPr>
              <a:t>Second level</a:t>
            </a:r>
          </a:p>
          <a:p>
            <a:pPr lvl="2"/>
            <a:r>
              <a:rPr lang="pl-PL" noProof="0" smtClean="0">
                <a:sym typeface="Avenir Roman" charset="0"/>
              </a:rPr>
              <a:t>Third level</a:t>
            </a:r>
          </a:p>
          <a:p>
            <a:pPr lvl="3"/>
            <a:r>
              <a:rPr lang="pl-PL" noProof="0" smtClean="0">
                <a:sym typeface="Avenir Roman" charset="0"/>
              </a:rPr>
              <a:t>Fourth level</a:t>
            </a:r>
          </a:p>
          <a:p>
            <a:pPr lvl="4"/>
            <a:r>
              <a:rPr lang="pl-PL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2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183357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366713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550069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733425" algn="l" defTabSz="366713" rtl="0" eaLnBrk="0" fontAlgn="base" hangingPunct="0">
      <a:lnSpc>
        <a:spcPct val="125000"/>
      </a:lnSpc>
      <a:spcBef>
        <a:spcPct val="0"/>
      </a:spcBef>
      <a:spcAft>
        <a:spcPct val="0"/>
      </a:spcAft>
      <a:defRPr sz="20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1833564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00276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6989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3701" algn="l" defTabSz="7334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b="0" dirty="0" smtClean="0"/>
              <a:t>NCBR jest agencją wykonawczą </a:t>
            </a:r>
            <a:r>
              <a:rPr lang="pl-PL" altLang="pl-PL" b="0" dirty="0" err="1" smtClean="0"/>
              <a:t>MNiSW</a:t>
            </a:r>
            <a:r>
              <a:rPr lang="pl-PL" altLang="pl-PL" b="0" dirty="0" smtClean="0"/>
              <a:t> powołaną do realizacji zadań </a:t>
            </a:r>
            <a:r>
              <a:rPr lang="pl-PL" sz="2000" b="0" i="0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z zakresu polityki naukowej, naukowo-technicznej i innowacyjnej państwa,</a:t>
            </a:r>
            <a:r>
              <a:rPr lang="pl-PL" sz="2000" b="0" i="0" kern="1200" baseline="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 a głównym zadaniem Centrum jest </a:t>
            </a:r>
            <a:r>
              <a:rPr lang="pl-PL" sz="2000" b="0" i="0" kern="1200" dirty="0" smtClean="0">
                <a:solidFill>
                  <a:srgbClr val="000000"/>
                </a:solidFill>
                <a:effectLst/>
                <a:latin typeface="Avenir Roman" charset="0"/>
                <a:ea typeface="Avenir Roman" charset="0"/>
                <a:cs typeface="Avenir Roman" charset="0"/>
                <a:sym typeface="Avenir Roman" charset="0"/>
              </a:rPr>
              <a:t>zarządzanie i realizacja programów/projektów, które bezpośrednio przekładają się na rozwój innowacyjności.</a:t>
            </a:r>
            <a:endParaRPr lang="pl-PL" altLang="pl-PL" b="1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b="1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b="1" dirty="0" smtClean="0"/>
              <a:t>Przedsiębiorcom opłaca się inwestować w badania i rozwój. Na przestrzeni lat widać, że udział przychodów generowanych na wynikach B+R w przychodach całkowitych jest coraz większy, bez względu na wielkość przedsiębiorstwa.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b="1" dirty="0" smtClean="0"/>
              <a:t>W 2014 roku wyniósł średnio 16,62%. Oznacza to, że udział przychodów z B+R w polskich przedsiębiorstwach wzrósł z 9,74% w 2008 r. aż o niemal 7 </a:t>
            </a:r>
            <a:r>
              <a:rPr lang="pl-PL" altLang="pl-PL" b="1" dirty="0" err="1" smtClean="0"/>
              <a:t>p.p</a:t>
            </a:r>
            <a:r>
              <a:rPr lang="pl-PL" altLang="pl-PL" b="1" dirty="0" smtClean="0"/>
              <a:t>. do roku 2014.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altLang="pl-PL" dirty="0" smtClean="0"/>
              <a:t>Największy odsetek przychodów z wyników B+R w przychodach operacyjnych widoczny jest w sektorach chemicznym i farmaceutycznym (47,33%), produkcji pojazdów i maszyn (45,66%) oraz IT (25,24%).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pl-PL" altLang="pl-PL" dirty="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pl-PL" b="1" dirty="0" smtClean="0">
                <a:effectLst/>
              </a:rPr>
              <a:t>Wartość nakładów wewnętrznych ogółem na działalność badawczą i rozwojową (GERD) w 2015 r. kształtowała się na poziomie 18 060,7 mln zł, tj. o 11,7% wyższym niż w roku poprzednim. Intensywność prac B+R, czyli udział nakładów wewnętrznych na badania i </a:t>
            </a:r>
            <a:r>
              <a:rPr lang="pl-PL" b="1" u="sng" dirty="0" smtClean="0">
                <a:effectLst/>
              </a:rPr>
              <a:t>prace rozwojowe w PKB, wyniosła 1,00% </a:t>
            </a:r>
            <a:r>
              <a:rPr lang="pl-PL" b="1" dirty="0" smtClean="0">
                <a:effectLst/>
              </a:rPr>
              <a:t>(wobec 0,94% w 2014 r.). Spośród czterech sektorów wykonawczych największy udział w nakładach wewnętrznych na prace B+R poniósł sektor przedsiębiorstw (46,5% nakładów ogółem). W działalności badawczej i rozwojowej (B+R) w 2015 r. zatrudnionych było 157,9 tys. osób, tj. o 2,9% więcej niż przed rokiem.</a:t>
            </a:r>
            <a:endParaRPr lang="pl-PL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3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u="sng" dirty="0" smtClean="0"/>
              <a:t>1. W 1.1.1 Szybka ścieżka dla dużych i osobno dla MŚP są otwarte konkursy z naborami do końca grudnia br.</a:t>
            </a:r>
          </a:p>
          <a:p>
            <a:endParaRPr lang="pl-PL" altLang="pl-PL" b="1" u="sng" dirty="0" smtClean="0"/>
          </a:p>
          <a:p>
            <a:r>
              <a:rPr lang="pl-PL" altLang="pl-PL" b="1" u="sng" dirty="0" smtClean="0"/>
              <a:t>2. 1.1.2 linie pilotażowe  konkurs się zakończył - na chwilę obecną nie planujemy następnych wszystko ma być w szybkiej ścieżce. Może zostać informacyjnie do decyzji.</a:t>
            </a:r>
          </a:p>
          <a:p>
            <a:endParaRPr lang="pl-PL" altLang="pl-PL" b="1" u="sng" dirty="0" smtClean="0"/>
          </a:p>
          <a:p>
            <a:r>
              <a:rPr lang="pl-PL" altLang="pl-PL" b="1" u="sng" dirty="0" smtClean="0"/>
              <a:t>3.</a:t>
            </a:r>
            <a:r>
              <a:rPr lang="pl-PL" altLang="pl-PL" b="1" u="sng" baseline="0" dirty="0" smtClean="0"/>
              <a:t> </a:t>
            </a:r>
            <a:r>
              <a:rPr lang="pl-PL" altLang="pl-PL" b="1" u="sng" dirty="0" smtClean="0"/>
              <a:t>W programach sektorowych 1.2 aktualnie są otwarte nabory w ramach konkursów INNOMOTO - nabór do 21 listopada 2016, IUSER do końca grudnia 2016 i do 20 grudnia PBSE 2016.</a:t>
            </a:r>
          </a:p>
          <a:p>
            <a:endParaRPr lang="pl-PL" altLang="pl-PL" b="1" u="sng" dirty="0" smtClean="0"/>
          </a:p>
          <a:p>
            <a:endParaRPr lang="pl-PL" altLang="pl-PL" b="1" u="sng" dirty="0" smtClean="0"/>
          </a:p>
          <a:p>
            <a:r>
              <a:rPr lang="pl-PL" altLang="pl-PL" b="1" u="sng" dirty="0" smtClean="0"/>
              <a:t>4. Konkurs Poddziałania 4.1.2 Regionalne agendy naukowo-badawcze</a:t>
            </a:r>
            <a:r>
              <a:rPr lang="pl-PL" altLang="pl-PL" dirty="0" smtClean="0"/>
              <a:t>, na ten rok został zakończony – z końcem lipca zakończono nabór wniosków. Przewiduje się nowe konkursy w 2017 r. Po zatwierdzeniu harmonogramów konkursów na rok 2017 będziemy informować na stronach NCBR o planowanych w przyszłym roku naborach.  Wsparcie udzielane jest na realizację projektów, które obejmują badania przemysłowe i eksperymentalne prace rozwojowe albo eksperymentalne prace rozwojowe, wpisujące się w zakres regionalnych agend naukowo-badawczych, opracowany na podstawie zagadnień badawczych zgłoszonych przez samorządy województw.</a:t>
            </a:r>
          </a:p>
          <a:p>
            <a:r>
              <a:rPr lang="pl-PL" altLang="pl-PL" dirty="0" smtClean="0"/>
              <a:t>W konkursie w ramach Poddziałania 4.1.2 </a:t>
            </a:r>
            <a:r>
              <a:rPr lang="pl-PL" altLang="pl-PL" i="1" dirty="0" smtClean="0"/>
              <a:t>Regionalne agendy naukowo-badawcze</a:t>
            </a:r>
            <a:r>
              <a:rPr lang="pl-PL" altLang="pl-PL" dirty="0" smtClean="0"/>
              <a:t>, </a:t>
            </a:r>
            <a:r>
              <a:rPr lang="pl-PL" altLang="pl-PL" b="1" dirty="0" smtClean="0"/>
              <a:t>projekt może być realizowany wyłącznie w ramach konsorcjum</a:t>
            </a:r>
            <a:r>
              <a:rPr lang="pl-PL" altLang="pl-PL" dirty="0" smtClean="0"/>
              <a:t>, w którego skład wchodzi: co najmniej jedna jednostka naukowa z zastrzeżeniem jednak, że nie może być to podmiot, którego wyłącznym celem jest rozpowszechnianie na szeroką skalę wyników prac B+R poprzez nauczanie, publikacje lub transfer wiedzy oraz  2) co najmniej jedno przedsiębiorstwo. W skład konsorcjum może wejść </a:t>
            </a:r>
            <a:r>
              <a:rPr lang="pl-PL" altLang="pl-PL" b="1" dirty="0" smtClean="0"/>
              <a:t>nie więcej niż 5 podmiotów</a:t>
            </a:r>
            <a:r>
              <a:rPr lang="pl-PL" altLang="pl-PL" dirty="0" smtClean="0"/>
              <a:t>, z zastrzeżeniem, że udział kosztów kwalifikowanych przedsiębiorcy/przedsiębiorców w całkowitych kosztach kwalifikowalnych projektu wynosi minimum 30%. Liderem konsorcjum może być wyłącznie jednostka naukowa.  </a:t>
            </a:r>
          </a:p>
          <a:p>
            <a:r>
              <a:rPr lang="pl-PL" altLang="pl-PL" b="1" dirty="0" smtClean="0"/>
              <a:t>Minimalna wartość kosztów kwalifikowalnych </a:t>
            </a:r>
            <a:r>
              <a:rPr lang="pl-PL" altLang="pl-PL" dirty="0" smtClean="0"/>
              <a:t>projektu </a:t>
            </a:r>
            <a:r>
              <a:rPr lang="pl-PL" altLang="pl-PL" b="1" dirty="0" smtClean="0"/>
              <a:t>1 000 000 PLN</a:t>
            </a:r>
            <a:r>
              <a:rPr lang="pl-PL" altLang="pl-PL" dirty="0" smtClean="0"/>
              <a:t>. </a:t>
            </a:r>
          </a:p>
          <a:p>
            <a:r>
              <a:rPr lang="pl-PL" altLang="pl-PL" b="1" dirty="0" smtClean="0"/>
              <a:t>Maksymalna wartość kosztów kwalifikowalnych </a:t>
            </a:r>
            <a:r>
              <a:rPr lang="pl-PL" altLang="pl-PL" dirty="0" smtClean="0"/>
              <a:t>projektu </a:t>
            </a:r>
            <a:r>
              <a:rPr lang="pl-PL" altLang="pl-PL" b="1" dirty="0" smtClean="0"/>
              <a:t>8 000 000 PLN</a:t>
            </a:r>
            <a:r>
              <a:rPr lang="pl-PL" altLang="pl-PL" dirty="0" smtClean="0"/>
              <a:t>. </a:t>
            </a:r>
          </a:p>
          <a:p>
            <a:endParaRPr lang="pl-PL" altLang="pl-PL" dirty="0" smtClean="0"/>
          </a:p>
          <a:p>
            <a:r>
              <a:rPr lang="pl-PL" altLang="pl-PL" b="1" u="sng" dirty="0" smtClean="0"/>
              <a:t>5. Konkursy Poddziałania 4.1.4 </a:t>
            </a:r>
            <a:r>
              <a:rPr lang="pl-PL" altLang="pl-PL" b="1" i="1" u="sng" dirty="0" smtClean="0"/>
              <a:t>Projekty aplikacyjne</a:t>
            </a:r>
            <a:r>
              <a:rPr lang="pl-PL" altLang="pl-PL" b="1" dirty="0" smtClean="0"/>
              <a:t>, </a:t>
            </a:r>
            <a:r>
              <a:rPr lang="pl-PL" altLang="pl-PL" dirty="0" smtClean="0"/>
              <a:t>na ten rok zostały zakończone – nabór wniosków był do 2 listopada br. Przewiduje się nowe konkursy w 2017 r. Po zatwierdzeniu harmonogramów konkursów na rok 2017 będziemy informować na stronach NCBR o planowanych w przyszłym roku naborach. </a:t>
            </a:r>
          </a:p>
          <a:p>
            <a:r>
              <a:rPr lang="pl-PL" altLang="pl-PL" dirty="0" smtClean="0"/>
              <a:t>W 4.1.4 </a:t>
            </a:r>
            <a:r>
              <a:rPr lang="pl-PL" altLang="pl-PL" b="1" dirty="0" smtClean="0"/>
              <a:t>projekt może być realizowany wyłącznie w ramach konsorcjum</a:t>
            </a:r>
            <a:r>
              <a:rPr lang="pl-PL" altLang="pl-PL" dirty="0" smtClean="0"/>
              <a:t>, w którego skład wchodzi: 1) co najmniej jedna jednostka naukowa, w rozumieniu „</a:t>
            </a:r>
            <a:r>
              <a:rPr lang="pl-PL" altLang="pl-PL" i="1" dirty="0" smtClean="0"/>
              <a:t>organizacji prowadzącej badania i upowszechniającej wiedzę</a:t>
            </a:r>
            <a:r>
              <a:rPr lang="pl-PL" altLang="pl-PL" dirty="0" smtClean="0"/>
              <a:t>”, z zastrzeżeniem jednak, że nie może być to podmiot, którego wyłącznym celem jest rozpowszechnianie na szeroką skalę wyników prac B+R poprzez nauczanie, publikacje lub transfer wiedzy oraz 2) co najmniej jedno przedsiębiorstwo. W skład konsorcjum może wejść </a:t>
            </a:r>
            <a:r>
              <a:rPr lang="pl-PL" altLang="pl-PL" b="1" dirty="0" smtClean="0"/>
              <a:t>nie więcej niż 5 podmiotów</a:t>
            </a:r>
            <a:r>
              <a:rPr lang="pl-PL" altLang="pl-PL" dirty="0" smtClean="0"/>
              <a:t>, z zastrzeżeniem, że liczba przedsiębiorstw wchodzących w skład konsorcjum nie może być mniejsza niż połowa łącznej liczby konsorcjantów. Liderem konsorcjum może być jednostka naukowa lub przedsiębiorstwo. </a:t>
            </a:r>
            <a:r>
              <a:rPr lang="pl-PL" altLang="pl-PL" b="1" dirty="0" smtClean="0"/>
              <a:t>Minimalna wartość kosztów kwalifikowalnych </a:t>
            </a:r>
            <a:r>
              <a:rPr lang="pl-PL" altLang="pl-PL" dirty="0" smtClean="0"/>
              <a:t>projektu dofinansowanego wynosi </a:t>
            </a:r>
            <a:r>
              <a:rPr lang="pl-PL" altLang="pl-PL" b="1" dirty="0" smtClean="0"/>
              <a:t>2 000 000 PLN</a:t>
            </a:r>
            <a:r>
              <a:rPr lang="pl-PL" altLang="pl-PL" dirty="0" smtClean="0"/>
              <a:t>. </a:t>
            </a:r>
          </a:p>
          <a:p>
            <a:r>
              <a:rPr lang="pl-PL" altLang="pl-PL" b="1" dirty="0" smtClean="0"/>
              <a:t>Maksymalna wartość dofinansowania projektu </a:t>
            </a:r>
            <a:r>
              <a:rPr lang="pl-PL" altLang="pl-PL" dirty="0" smtClean="0"/>
              <a:t>wynosi </a:t>
            </a:r>
            <a:r>
              <a:rPr lang="pl-PL" altLang="pl-PL" b="1" dirty="0" smtClean="0"/>
              <a:t>10 000 000 PLN</a:t>
            </a:r>
            <a:r>
              <a:rPr lang="pl-PL" altLang="pl-PL" dirty="0" smtClean="0"/>
              <a:t>. Progi pomocowe jak dla badań przemysłowych i prac rozwojowych.</a:t>
            </a:r>
          </a:p>
          <a:p>
            <a:endParaRPr lang="pl-PL" altLang="pl-PL" dirty="0" smtClean="0"/>
          </a:p>
          <a:p>
            <a:endParaRPr lang="pl-PL" alt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32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Wartość dotacji, na jaką mogą Państwo liczyć, jest uzależniona z jednej strony od wielkości przedsiębiorstwa, z drugiej zaś od rodzaju prowadzonych badań (czyli badań przemysłowych i prac rozwojowych, o których mówiłem przed momentem).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Zasadą jest, że badania przemysłowe mogą liczyć na wyższą dotację niż prace rozwojowe.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I tak, projekt naszego przeciętnego Kowalskiego, może liczyć na dofinansowanie w wysokości od 35% do 70%.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Co więcej, dodatkowe 15 punktów procentowych dofinansowania, mogą Państwo dostać w przypadku spełnienia dodatkowych warunków, </a:t>
            </a:r>
            <a:r>
              <a:rPr lang="pl-PL" dirty="0" err="1" smtClean="0"/>
              <a:t>tj</a:t>
            </a:r>
            <a:r>
              <a:rPr lang="pl-PL" dirty="0" smtClean="0"/>
              <a:t>…. 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Prosimy pamiętać jednak, iż w żadnym przypadku wartość dofinansowania nie może przekroczyć 80%.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895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Jakie zatem koszty mogą Państwo sfinansować w ramach projektów B+R?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Tak naprawdę są to te koszty, które są niezbędne do zrealizowania projektu badawczego i osiągnięcia jego celu.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 smtClean="0"/>
              <a:t>&lt;drugi klik&gt;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Przede wszystkim są to koszty zatrudnienia personelu badawczego – czyli koszty albo pracowników zatrudnionych w firmie realizujących prace B+R na rzecz projekty, albo osób zatrudnionych na podstawie umowy zlecenie. Ważne jest, iż z punktu widzenia pracodawcy koszty personelu to koszty „brutto </a:t>
            </a:r>
            <a:r>
              <a:rPr lang="pl-PL" dirty="0" err="1" smtClean="0"/>
              <a:t>brutto</a:t>
            </a:r>
            <a:r>
              <a:rPr lang="pl-PL" dirty="0" smtClean="0"/>
              <a:t>” – czyli z pełnymi obciążeniami po stronie pracodawcy. Poza kosztami personelu badawczego również koszty pracowników technicznych oraz pozostałych pracowników pomocniczych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Podwykonawstwo</a:t>
            </a:r>
            <a:r>
              <a:rPr lang="pl-PL" baseline="0" dirty="0" smtClean="0"/>
              <a:t>, czyli </a:t>
            </a:r>
            <a:r>
              <a:rPr lang="pl-PL" dirty="0" smtClean="0"/>
              <a:t>zlecanie stronie trzeciej części merytorycznych prac projektu, które nie są wykonywane na terenie i pod bezpośrednim nadzorem beneficjenta oraz koszty zasobów udostępnionych przez strony trzeciej, nie może przekroczyć 50% całkowitych kosztów kwalifikowanych projektu.</a:t>
            </a:r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Pozostałe koszty operacyj</a:t>
            </a:r>
            <a:r>
              <a:rPr lang="pl-PL" baseline="0" dirty="0" smtClean="0"/>
              <a:t>ne – koszty aparatury naukowo-badawczej i wartości niematerialnych i prawnych, koszty budynków i gruntów, i pozostałe koszty operacyjne (np. materiały, promocja, audyt).</a:t>
            </a:r>
            <a:endParaRPr lang="pl-PL" dirty="0" smtClean="0"/>
          </a:p>
          <a:p>
            <a:pPr marL="228943" indent="-228943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pl-PL" dirty="0" smtClean="0"/>
              <a:t>Oraz  koszty pośrednie – rozliczane ryczałtowo (ulubiona kategoria beneficjentów, bo nie muszą przedstawiać żadnych dokumentów potwierdzających ich poniesienie).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390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483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2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37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369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295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920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618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473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426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47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294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1111"/>
            <a:ext cx="10693956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1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386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27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18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51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1111"/>
            <a:ext cx="10693956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" y="1111"/>
            <a:ext cx="10693956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  <p:sldLayoutId id="214748369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31ECD-FA29-4F36-A688-0D8B79A36AFA}" type="datetimeFigureOut">
              <a:rPr lang="pl-PL" smtClean="0"/>
              <a:t>2016-11-29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84CD-A534-41A6-82B4-DADFCE86410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20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1111"/>
            <a:ext cx="10693958" cy="756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.emf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hyperlink" Target="http://www.ncbr.gov.pl/" TargetMode="External"/><Relationship Id="rId5" Type="http://schemas.openxmlformats.org/officeDocument/2006/relationships/tags" Target="../tags/tag4.xml"/><Relationship Id="rId10" Type="http://schemas.openxmlformats.org/officeDocument/2006/relationships/image" Target="../media/image7.png"/><Relationship Id="rId4" Type="http://schemas.openxmlformats.org/officeDocument/2006/relationships/tags" Target="../tags/tag3.xml"/><Relationship Id="rId9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96255"/>
            <a:ext cx="7362924" cy="1224136"/>
          </a:xfrm>
          <a:prstGeom prst="rect">
            <a:avLst/>
          </a:prstGeom>
        </p:spPr>
        <p:txBody>
          <a:bodyPr anchor="t"/>
          <a:lstStyle/>
          <a:p>
            <a:pPr algn="just">
              <a:spcBef>
                <a:spcPts val="725"/>
              </a:spcBef>
              <a:defRPr/>
            </a:pPr>
            <a:r>
              <a:rPr lang="pl-PL" sz="2800" b="1" dirty="0" smtClean="0">
                <a:solidFill>
                  <a:schemeClr val="bg1"/>
                </a:solidFill>
              </a:rPr>
              <a:t>Programy wsparcia NCBR skierowane do MŚP 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562099"/>
            <a:ext cx="5058668" cy="6772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l-PL" altLang="pl-PL" sz="2600" b="1" spc="300" dirty="0" smtClean="0">
                <a:solidFill>
                  <a:srgbClr val="FFFFFF"/>
                </a:solidFill>
                <a:ea typeface="Adobe Heiti Std R" pitchFamily="34" charset="-128"/>
              </a:rPr>
              <a:t>Daniel Maksym</a:t>
            </a:r>
          </a:p>
        </p:txBody>
      </p:sp>
    </p:spTree>
    <p:extLst>
      <p:ext uri="{BB962C8B-B14F-4D97-AF65-F5344CB8AC3E}">
        <p14:creationId xmlns:p14="http://schemas.microsoft.com/office/powerpoint/2010/main" val="42051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05066" y="2124447"/>
            <a:ext cx="5921053" cy="1700568"/>
          </a:xfrm>
          <a:prstGeom prst="rect">
            <a:avLst/>
          </a:prstGeom>
        </p:spPr>
        <p:txBody>
          <a:bodyPr/>
          <a:lstStyle/>
          <a:p>
            <a:pPr algn="l" defTabSz="280128" eaLnBrk="1">
              <a:lnSpc>
                <a:spcPts val="3800"/>
              </a:lnSpc>
              <a:spcBef>
                <a:spcPts val="722"/>
              </a:spcBef>
            </a:pPr>
            <a:r>
              <a:rPr lang="pl-PL" altLang="pl-PL" sz="5200" kern="5000" spc="200" dirty="0" smtClean="0">
                <a:solidFill>
                  <a:srgbClr val="FFFFFF"/>
                </a:solidFill>
                <a:latin typeface="Myriad Pro Cond" pitchFamily="34" charset="0"/>
                <a:ea typeface="Ebrima" panose="02000000000000000000" pitchFamily="2" charset="0"/>
                <a:cs typeface="Lucida Sans Unicode" panose="020B0602030504020204" pitchFamily="34" charset="0"/>
              </a:rPr>
              <a:t>Dziękuję</a:t>
            </a:r>
            <a:br>
              <a:rPr lang="pl-PL" altLang="pl-PL" sz="5200" kern="5000" spc="200" dirty="0" smtClean="0">
                <a:solidFill>
                  <a:srgbClr val="FFFFFF"/>
                </a:solidFill>
                <a:latin typeface="Myriad Pro Cond" pitchFamily="34" charset="0"/>
                <a:ea typeface="Ebrima" panose="02000000000000000000" pitchFamily="2" charset="0"/>
                <a:cs typeface="Lucida Sans Unicode" panose="020B0602030504020204" pitchFamily="34" charset="0"/>
              </a:rPr>
            </a:br>
            <a:r>
              <a:rPr lang="pl-PL" altLang="pl-PL" sz="4000" kern="5000" spc="200" dirty="0" smtClean="0">
                <a:solidFill>
                  <a:srgbClr val="FFFFFF"/>
                </a:solidFill>
                <a:latin typeface="Myriad Pro Cond" pitchFamily="34" charset="0"/>
                <a:ea typeface="Ebrima" panose="02000000000000000000" pitchFamily="2" charset="0"/>
                <a:cs typeface="Lucida Sans Unicode" panose="020B0602030504020204" pitchFamily="34" charset="0"/>
              </a:rPr>
              <a:t>za uwagę</a:t>
            </a:r>
            <a:endParaRPr lang="pl-PL" altLang="pl-PL" sz="4000" kern="5000" spc="200" dirty="0">
              <a:solidFill>
                <a:srgbClr val="FFFFFF"/>
              </a:solidFill>
              <a:latin typeface="Myriad Pro Cond" pitchFamily="34" charset="0"/>
              <a:ea typeface="Ebrima" panose="02000000000000000000" pitchFamily="2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3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396255"/>
            <a:ext cx="7362924" cy="122413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Bef>
                <a:spcPts val="725"/>
              </a:spcBef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chemeClr val="bg1"/>
                </a:solidFill>
              </a:rPr>
              <a:t>Misja NCBR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15938" y="1260351"/>
            <a:ext cx="9704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1"/>
                </a:solidFill>
                <a:latin typeface="+mn-lt"/>
              </a:rPr>
              <a:t>Wsparcie polskich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przedsiębiorstw oraz jednostek naukowych w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rozwijaniu ich zdolności do tworzenia i wykorzystywania rozwiązań opartych na wynikach </a:t>
            </a:r>
            <a:r>
              <a:rPr lang="pl-PL" dirty="0" smtClean="0">
                <a:solidFill>
                  <a:schemeClr val="tx1"/>
                </a:solidFill>
                <a:latin typeface="+mn-lt"/>
              </a:rPr>
              <a:t>B+R w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celu </a:t>
            </a:r>
            <a:r>
              <a:rPr lang="pl-PL" b="1" dirty="0">
                <a:solidFill>
                  <a:schemeClr val="tx1"/>
                </a:solidFill>
                <a:latin typeface="+mn-lt"/>
              </a:rPr>
              <a:t>nadania impulsu rozwojowego gospodarce </a:t>
            </a:r>
            <a:r>
              <a:rPr lang="pl-PL" dirty="0">
                <a:solidFill>
                  <a:schemeClr val="tx1"/>
                </a:solidFill>
                <a:latin typeface="+mn-lt"/>
              </a:rPr>
              <a:t>i z korzyścią dla społeczeństwa.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0156" y="2320727"/>
            <a:ext cx="53467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+mn-lt"/>
              </a:rPr>
              <a:t>Przychody osiągane na wynikach działalności B+R są coraz bardziej widoczne w strukturze przychodów operacyjnych przedsiębiorstw.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611188" y="3057525"/>
            <a:ext cx="2878137" cy="1589088"/>
            <a:chOff x="594906" y="6910404"/>
            <a:chExt cx="2878494" cy="1589032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665281" y="7307842"/>
              <a:ext cx="536439" cy="536439"/>
              <a:chOff x="2285953" y="1895703"/>
              <a:chExt cx="612000" cy="612000"/>
            </a:xfrm>
          </p:grpSpPr>
          <p:sp>
            <p:nvSpPr>
              <p:cNvPr id="14" name="Oval 16"/>
              <p:cNvSpPr/>
              <p:nvPr/>
            </p:nvSpPr>
            <p:spPr bwMode="ltGray">
              <a:xfrm>
                <a:off x="2285364" y="1895045"/>
                <a:ext cx="612232" cy="612133"/>
              </a:xfrm>
              <a:prstGeom prst="ellipse">
                <a:avLst/>
              </a:prstGeom>
              <a:solidFill>
                <a:srgbClr val="FFCE4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5" name="Freeform 4803"/>
              <p:cNvSpPr>
                <a:spLocks noEditPoints="1"/>
              </p:cNvSpPr>
              <p:nvPr/>
            </p:nvSpPr>
            <p:spPr bwMode="auto">
              <a:xfrm>
                <a:off x="2361440" y="2003707"/>
                <a:ext cx="460079" cy="335044"/>
              </a:xfrm>
              <a:custGeom>
                <a:avLst/>
                <a:gdLst>
                  <a:gd name="T0" fmla="*/ 372 w 376"/>
                  <a:gd name="T1" fmla="*/ 98 h 274"/>
                  <a:gd name="T2" fmla="*/ 344 w 376"/>
                  <a:gd name="T3" fmla="*/ 74 h 274"/>
                  <a:gd name="T4" fmla="*/ 334 w 376"/>
                  <a:gd name="T5" fmla="*/ 68 h 274"/>
                  <a:gd name="T6" fmla="*/ 254 w 376"/>
                  <a:gd name="T7" fmla="*/ 80 h 274"/>
                  <a:gd name="T8" fmla="*/ 210 w 376"/>
                  <a:gd name="T9" fmla="*/ 68 h 274"/>
                  <a:gd name="T10" fmla="*/ 6 w 376"/>
                  <a:gd name="T11" fmla="*/ 136 h 274"/>
                  <a:gd name="T12" fmla="*/ 4 w 376"/>
                  <a:gd name="T13" fmla="*/ 170 h 274"/>
                  <a:gd name="T14" fmla="*/ 30 w 376"/>
                  <a:gd name="T15" fmla="*/ 194 h 274"/>
                  <a:gd name="T16" fmla="*/ 4 w 376"/>
                  <a:gd name="T17" fmla="*/ 220 h 274"/>
                  <a:gd name="T18" fmla="*/ 198 w 376"/>
                  <a:gd name="T19" fmla="*/ 250 h 274"/>
                  <a:gd name="T20" fmla="*/ 272 w 376"/>
                  <a:gd name="T21" fmla="*/ 274 h 274"/>
                  <a:gd name="T22" fmla="*/ 346 w 376"/>
                  <a:gd name="T23" fmla="*/ 246 h 274"/>
                  <a:gd name="T24" fmla="*/ 322 w 376"/>
                  <a:gd name="T25" fmla="*/ 252 h 274"/>
                  <a:gd name="T26" fmla="*/ 220 w 376"/>
                  <a:gd name="T27" fmla="*/ 252 h 274"/>
                  <a:gd name="T28" fmla="*/ 196 w 376"/>
                  <a:gd name="T29" fmla="*/ 232 h 274"/>
                  <a:gd name="T30" fmla="*/ 148 w 376"/>
                  <a:gd name="T31" fmla="*/ 234 h 274"/>
                  <a:gd name="T32" fmla="*/ 200 w 376"/>
                  <a:gd name="T33" fmla="*/ 220 h 274"/>
                  <a:gd name="T34" fmla="*/ 300 w 376"/>
                  <a:gd name="T35" fmla="*/ 236 h 274"/>
                  <a:gd name="T36" fmla="*/ 346 w 376"/>
                  <a:gd name="T37" fmla="*/ 196 h 274"/>
                  <a:gd name="T38" fmla="*/ 308 w 376"/>
                  <a:gd name="T39" fmla="*/ 220 h 274"/>
                  <a:gd name="T40" fmla="*/ 210 w 376"/>
                  <a:gd name="T41" fmla="*/ 210 h 274"/>
                  <a:gd name="T42" fmla="*/ 196 w 376"/>
                  <a:gd name="T43" fmla="*/ 196 h 274"/>
                  <a:gd name="T44" fmla="*/ 150 w 376"/>
                  <a:gd name="T45" fmla="*/ 200 h 274"/>
                  <a:gd name="T46" fmla="*/ 202 w 376"/>
                  <a:gd name="T47" fmla="*/ 184 h 274"/>
                  <a:gd name="T48" fmla="*/ 318 w 376"/>
                  <a:gd name="T49" fmla="*/ 196 h 274"/>
                  <a:gd name="T50" fmla="*/ 374 w 376"/>
                  <a:gd name="T51" fmla="*/ 162 h 274"/>
                  <a:gd name="T52" fmla="*/ 374 w 376"/>
                  <a:gd name="T53" fmla="*/ 130 h 274"/>
                  <a:gd name="T54" fmla="*/ 248 w 376"/>
                  <a:gd name="T55" fmla="*/ 94 h 274"/>
                  <a:gd name="T56" fmla="*/ 342 w 376"/>
                  <a:gd name="T57" fmla="*/ 78 h 274"/>
                  <a:gd name="T58" fmla="*/ 334 w 376"/>
                  <a:gd name="T59" fmla="*/ 104 h 274"/>
                  <a:gd name="T60" fmla="*/ 238 w 376"/>
                  <a:gd name="T61" fmla="*/ 114 h 274"/>
                  <a:gd name="T62" fmla="*/ 200 w 376"/>
                  <a:gd name="T63" fmla="*/ 96 h 274"/>
                  <a:gd name="T64" fmla="*/ 202 w 376"/>
                  <a:gd name="T65" fmla="*/ 114 h 274"/>
                  <a:gd name="T66" fmla="*/ 294 w 376"/>
                  <a:gd name="T67" fmla="*/ 130 h 274"/>
                  <a:gd name="T68" fmla="*/ 346 w 376"/>
                  <a:gd name="T69" fmla="*/ 124 h 274"/>
                  <a:gd name="T70" fmla="*/ 338 w 376"/>
                  <a:gd name="T71" fmla="*/ 136 h 274"/>
                  <a:gd name="T72" fmla="*/ 272 w 376"/>
                  <a:gd name="T73" fmla="*/ 152 h 274"/>
                  <a:gd name="T74" fmla="*/ 214 w 376"/>
                  <a:gd name="T75" fmla="*/ 142 h 274"/>
                  <a:gd name="T76" fmla="*/ 198 w 376"/>
                  <a:gd name="T77" fmla="*/ 118 h 274"/>
                  <a:gd name="T78" fmla="*/ 134 w 376"/>
                  <a:gd name="T79" fmla="*/ 150 h 274"/>
                  <a:gd name="T80" fmla="*/ 100 w 376"/>
                  <a:gd name="T81" fmla="*/ 136 h 274"/>
                  <a:gd name="T82" fmla="*/ 158 w 376"/>
                  <a:gd name="T83" fmla="*/ 128 h 274"/>
                  <a:gd name="T84" fmla="*/ 162 w 376"/>
                  <a:gd name="T85" fmla="*/ 144 h 274"/>
                  <a:gd name="T86" fmla="*/ 346 w 376"/>
                  <a:gd name="T87" fmla="*/ 162 h 274"/>
                  <a:gd name="T88" fmla="*/ 342 w 376"/>
                  <a:gd name="T89" fmla="*/ 168 h 274"/>
                  <a:gd name="T90" fmla="*/ 322 w 376"/>
                  <a:gd name="T91" fmla="*/ 180 h 274"/>
                  <a:gd name="T92" fmla="*/ 220 w 376"/>
                  <a:gd name="T93" fmla="*/ 180 h 274"/>
                  <a:gd name="T94" fmla="*/ 200 w 376"/>
                  <a:gd name="T95" fmla="*/ 168 h 274"/>
                  <a:gd name="T96" fmla="*/ 198 w 376"/>
                  <a:gd name="T97" fmla="*/ 154 h 274"/>
                  <a:gd name="T98" fmla="*/ 272 w 376"/>
                  <a:gd name="T99" fmla="*/ 166 h 274"/>
                  <a:gd name="T100" fmla="*/ 346 w 376"/>
                  <a:gd name="T101" fmla="*/ 160 h 274"/>
                  <a:gd name="T102" fmla="*/ 196 w 376"/>
                  <a:gd name="T103" fmla="*/ 28 h 274"/>
                  <a:gd name="T104" fmla="*/ 272 w 376"/>
                  <a:gd name="T105" fmla="*/ 0 h 274"/>
                  <a:gd name="T106" fmla="*/ 344 w 376"/>
                  <a:gd name="T107" fmla="*/ 24 h 274"/>
                  <a:gd name="T108" fmla="*/ 322 w 376"/>
                  <a:gd name="T109" fmla="*/ 50 h 274"/>
                  <a:gd name="T110" fmla="*/ 220 w 376"/>
                  <a:gd name="T111" fmla="*/ 5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6" h="274">
                    <a:moveTo>
                      <a:pt x="376" y="126"/>
                    </a:moveTo>
                    <a:lnTo>
                      <a:pt x="376" y="126"/>
                    </a:lnTo>
                    <a:lnTo>
                      <a:pt x="374" y="122"/>
                    </a:lnTo>
                    <a:lnTo>
                      <a:pt x="370" y="120"/>
                    </a:lnTo>
                    <a:lnTo>
                      <a:pt x="346" y="110"/>
                    </a:lnTo>
                    <a:lnTo>
                      <a:pt x="372" y="98"/>
                    </a:lnTo>
                    <a:lnTo>
                      <a:pt x="372" y="98"/>
                    </a:lnTo>
                    <a:lnTo>
                      <a:pt x="376" y="96"/>
                    </a:lnTo>
                    <a:lnTo>
                      <a:pt x="376" y="92"/>
                    </a:lnTo>
                    <a:lnTo>
                      <a:pt x="376" y="92"/>
                    </a:lnTo>
                    <a:lnTo>
                      <a:pt x="376" y="86"/>
                    </a:lnTo>
                    <a:lnTo>
                      <a:pt x="372" y="84"/>
                    </a:lnTo>
                    <a:lnTo>
                      <a:pt x="344" y="74"/>
                    </a:lnTo>
                    <a:lnTo>
                      <a:pt x="344" y="74"/>
                    </a:lnTo>
                    <a:lnTo>
                      <a:pt x="346" y="70"/>
                    </a:lnTo>
                    <a:lnTo>
                      <a:pt x="346" y="66"/>
                    </a:lnTo>
                    <a:lnTo>
                      <a:pt x="346" y="52"/>
                    </a:lnTo>
                    <a:lnTo>
                      <a:pt x="346" y="52"/>
                    </a:lnTo>
                    <a:lnTo>
                      <a:pt x="346" y="56"/>
                    </a:lnTo>
                    <a:lnTo>
                      <a:pt x="344" y="60"/>
                    </a:lnTo>
                    <a:lnTo>
                      <a:pt x="334" y="68"/>
                    </a:lnTo>
                    <a:lnTo>
                      <a:pt x="334" y="68"/>
                    </a:lnTo>
                    <a:lnTo>
                      <a:pt x="322" y="72"/>
                    </a:lnTo>
                    <a:lnTo>
                      <a:pt x="308" y="76"/>
                    </a:lnTo>
                    <a:lnTo>
                      <a:pt x="290" y="80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54" y="80"/>
                    </a:lnTo>
                    <a:lnTo>
                      <a:pt x="238" y="78"/>
                    </a:lnTo>
                    <a:lnTo>
                      <a:pt x="226" y="74"/>
                    </a:lnTo>
                    <a:lnTo>
                      <a:pt x="214" y="70"/>
                    </a:lnTo>
                    <a:lnTo>
                      <a:pt x="214" y="70"/>
                    </a:lnTo>
                    <a:lnTo>
                      <a:pt x="214" y="70"/>
                    </a:lnTo>
                    <a:lnTo>
                      <a:pt x="210" y="68"/>
                    </a:lnTo>
                    <a:lnTo>
                      <a:pt x="210" y="68"/>
                    </a:lnTo>
                    <a:lnTo>
                      <a:pt x="200" y="60"/>
                    </a:lnTo>
                    <a:lnTo>
                      <a:pt x="198" y="5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8" y="46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2" y="138"/>
                    </a:lnTo>
                    <a:lnTo>
                      <a:pt x="2" y="142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6" y="150"/>
                    </a:lnTo>
                    <a:lnTo>
                      <a:pt x="30" y="158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2" y="17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30" y="194"/>
                    </a:lnTo>
                    <a:lnTo>
                      <a:pt x="4" y="206"/>
                    </a:lnTo>
                    <a:lnTo>
                      <a:pt x="4" y="206"/>
                    </a:lnTo>
                    <a:lnTo>
                      <a:pt x="0" y="208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8"/>
                    </a:lnTo>
                    <a:lnTo>
                      <a:pt x="4" y="220"/>
                    </a:lnTo>
                    <a:lnTo>
                      <a:pt x="148" y="270"/>
                    </a:lnTo>
                    <a:lnTo>
                      <a:pt x="148" y="270"/>
                    </a:lnTo>
                    <a:lnTo>
                      <a:pt x="150" y="270"/>
                    </a:lnTo>
                    <a:lnTo>
                      <a:pt x="150" y="270"/>
                    </a:lnTo>
                    <a:lnTo>
                      <a:pt x="154" y="270"/>
                    </a:lnTo>
                    <a:lnTo>
                      <a:pt x="198" y="250"/>
                    </a:lnTo>
                    <a:lnTo>
                      <a:pt x="198" y="250"/>
                    </a:lnTo>
                    <a:lnTo>
                      <a:pt x="200" y="254"/>
                    </a:lnTo>
                    <a:lnTo>
                      <a:pt x="206" y="258"/>
                    </a:lnTo>
                    <a:lnTo>
                      <a:pt x="212" y="264"/>
                    </a:lnTo>
                    <a:lnTo>
                      <a:pt x="222" y="266"/>
                    </a:lnTo>
                    <a:lnTo>
                      <a:pt x="244" y="272"/>
                    </a:lnTo>
                    <a:lnTo>
                      <a:pt x="272" y="274"/>
                    </a:lnTo>
                    <a:lnTo>
                      <a:pt x="272" y="274"/>
                    </a:lnTo>
                    <a:lnTo>
                      <a:pt x="300" y="272"/>
                    </a:lnTo>
                    <a:lnTo>
                      <a:pt x="314" y="270"/>
                    </a:lnTo>
                    <a:lnTo>
                      <a:pt x="324" y="266"/>
                    </a:lnTo>
                    <a:lnTo>
                      <a:pt x="334" y="262"/>
                    </a:lnTo>
                    <a:lnTo>
                      <a:pt x="340" y="256"/>
                    </a:lnTo>
                    <a:lnTo>
                      <a:pt x="344" y="252"/>
                    </a:lnTo>
                    <a:lnTo>
                      <a:pt x="346" y="246"/>
                    </a:lnTo>
                    <a:lnTo>
                      <a:pt x="346" y="230"/>
                    </a:lnTo>
                    <a:lnTo>
                      <a:pt x="346" y="230"/>
                    </a:lnTo>
                    <a:lnTo>
                      <a:pt x="346" y="236"/>
                    </a:lnTo>
                    <a:lnTo>
                      <a:pt x="344" y="240"/>
                    </a:lnTo>
                    <a:lnTo>
                      <a:pt x="334" y="246"/>
                    </a:lnTo>
                    <a:lnTo>
                      <a:pt x="334" y="246"/>
                    </a:lnTo>
                    <a:lnTo>
                      <a:pt x="322" y="252"/>
                    </a:lnTo>
                    <a:lnTo>
                      <a:pt x="308" y="256"/>
                    </a:lnTo>
                    <a:lnTo>
                      <a:pt x="290" y="258"/>
                    </a:lnTo>
                    <a:lnTo>
                      <a:pt x="272" y="260"/>
                    </a:lnTo>
                    <a:lnTo>
                      <a:pt x="272" y="260"/>
                    </a:lnTo>
                    <a:lnTo>
                      <a:pt x="252" y="258"/>
                    </a:lnTo>
                    <a:lnTo>
                      <a:pt x="236" y="256"/>
                    </a:lnTo>
                    <a:lnTo>
                      <a:pt x="220" y="252"/>
                    </a:lnTo>
                    <a:lnTo>
                      <a:pt x="210" y="246"/>
                    </a:lnTo>
                    <a:lnTo>
                      <a:pt x="210" y="246"/>
                    </a:lnTo>
                    <a:lnTo>
                      <a:pt x="206" y="244"/>
                    </a:lnTo>
                    <a:lnTo>
                      <a:pt x="206" y="244"/>
                    </a:lnTo>
                    <a:lnTo>
                      <a:pt x="206" y="244"/>
                    </a:lnTo>
                    <a:lnTo>
                      <a:pt x="200" y="238"/>
                    </a:lnTo>
                    <a:lnTo>
                      <a:pt x="196" y="232"/>
                    </a:lnTo>
                    <a:lnTo>
                      <a:pt x="196" y="232"/>
                    </a:lnTo>
                    <a:lnTo>
                      <a:pt x="196" y="230"/>
                    </a:lnTo>
                    <a:lnTo>
                      <a:pt x="196" y="232"/>
                    </a:lnTo>
                    <a:lnTo>
                      <a:pt x="150" y="254"/>
                    </a:lnTo>
                    <a:lnTo>
                      <a:pt x="28" y="212"/>
                    </a:lnTo>
                    <a:lnTo>
                      <a:pt x="52" y="200"/>
                    </a:lnTo>
                    <a:lnTo>
                      <a:pt x="148" y="234"/>
                    </a:lnTo>
                    <a:lnTo>
                      <a:pt x="148" y="234"/>
                    </a:lnTo>
                    <a:lnTo>
                      <a:pt x="152" y="234"/>
                    </a:lnTo>
                    <a:lnTo>
                      <a:pt x="152" y="234"/>
                    </a:lnTo>
                    <a:lnTo>
                      <a:pt x="154" y="234"/>
                    </a:lnTo>
                    <a:lnTo>
                      <a:pt x="198" y="214"/>
                    </a:lnTo>
                    <a:lnTo>
                      <a:pt x="198" y="214"/>
                    </a:lnTo>
                    <a:lnTo>
                      <a:pt x="200" y="220"/>
                    </a:lnTo>
                    <a:lnTo>
                      <a:pt x="206" y="224"/>
                    </a:lnTo>
                    <a:lnTo>
                      <a:pt x="214" y="228"/>
                    </a:lnTo>
                    <a:lnTo>
                      <a:pt x="222" y="232"/>
                    </a:lnTo>
                    <a:lnTo>
                      <a:pt x="246" y="236"/>
                    </a:lnTo>
                    <a:lnTo>
                      <a:pt x="272" y="238"/>
                    </a:lnTo>
                    <a:lnTo>
                      <a:pt x="272" y="238"/>
                    </a:lnTo>
                    <a:lnTo>
                      <a:pt x="300" y="236"/>
                    </a:lnTo>
                    <a:lnTo>
                      <a:pt x="314" y="234"/>
                    </a:lnTo>
                    <a:lnTo>
                      <a:pt x="324" y="230"/>
                    </a:lnTo>
                    <a:lnTo>
                      <a:pt x="334" y="226"/>
                    </a:lnTo>
                    <a:lnTo>
                      <a:pt x="340" y="220"/>
                    </a:lnTo>
                    <a:lnTo>
                      <a:pt x="344" y="216"/>
                    </a:lnTo>
                    <a:lnTo>
                      <a:pt x="346" y="210"/>
                    </a:lnTo>
                    <a:lnTo>
                      <a:pt x="346" y="196"/>
                    </a:lnTo>
                    <a:lnTo>
                      <a:pt x="346" y="196"/>
                    </a:lnTo>
                    <a:lnTo>
                      <a:pt x="346" y="200"/>
                    </a:lnTo>
                    <a:lnTo>
                      <a:pt x="344" y="204"/>
                    </a:lnTo>
                    <a:lnTo>
                      <a:pt x="334" y="210"/>
                    </a:lnTo>
                    <a:lnTo>
                      <a:pt x="334" y="210"/>
                    </a:lnTo>
                    <a:lnTo>
                      <a:pt x="322" y="216"/>
                    </a:lnTo>
                    <a:lnTo>
                      <a:pt x="308" y="220"/>
                    </a:lnTo>
                    <a:lnTo>
                      <a:pt x="290" y="222"/>
                    </a:lnTo>
                    <a:lnTo>
                      <a:pt x="272" y="224"/>
                    </a:lnTo>
                    <a:lnTo>
                      <a:pt x="272" y="224"/>
                    </a:lnTo>
                    <a:lnTo>
                      <a:pt x="252" y="222"/>
                    </a:lnTo>
                    <a:lnTo>
                      <a:pt x="236" y="220"/>
                    </a:lnTo>
                    <a:lnTo>
                      <a:pt x="220" y="216"/>
                    </a:lnTo>
                    <a:lnTo>
                      <a:pt x="210" y="210"/>
                    </a:lnTo>
                    <a:lnTo>
                      <a:pt x="210" y="210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0" y="204"/>
                    </a:lnTo>
                    <a:lnTo>
                      <a:pt x="198" y="198"/>
                    </a:lnTo>
                    <a:lnTo>
                      <a:pt x="198" y="198"/>
                    </a:lnTo>
                    <a:lnTo>
                      <a:pt x="196" y="196"/>
                    </a:lnTo>
                    <a:lnTo>
                      <a:pt x="196" y="198"/>
                    </a:lnTo>
                    <a:lnTo>
                      <a:pt x="152" y="218"/>
                    </a:lnTo>
                    <a:lnTo>
                      <a:pt x="72" y="192"/>
                    </a:lnTo>
                    <a:lnTo>
                      <a:pt x="50" y="184"/>
                    </a:lnTo>
                    <a:lnTo>
                      <a:pt x="28" y="176"/>
                    </a:lnTo>
                    <a:lnTo>
                      <a:pt x="52" y="166"/>
                    </a:lnTo>
                    <a:lnTo>
                      <a:pt x="150" y="200"/>
                    </a:lnTo>
                    <a:lnTo>
                      <a:pt x="150" y="200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6" y="20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2" y="184"/>
                    </a:lnTo>
                    <a:lnTo>
                      <a:pt x="208" y="188"/>
                    </a:lnTo>
                    <a:lnTo>
                      <a:pt x="224" y="196"/>
                    </a:lnTo>
                    <a:lnTo>
                      <a:pt x="246" y="200"/>
                    </a:lnTo>
                    <a:lnTo>
                      <a:pt x="272" y="202"/>
                    </a:lnTo>
                    <a:lnTo>
                      <a:pt x="272" y="202"/>
                    </a:lnTo>
                    <a:lnTo>
                      <a:pt x="296" y="200"/>
                    </a:lnTo>
                    <a:lnTo>
                      <a:pt x="318" y="196"/>
                    </a:lnTo>
                    <a:lnTo>
                      <a:pt x="334" y="190"/>
                    </a:lnTo>
                    <a:lnTo>
                      <a:pt x="340" y="186"/>
                    </a:lnTo>
                    <a:lnTo>
                      <a:pt x="344" y="180"/>
                    </a:lnTo>
                    <a:lnTo>
                      <a:pt x="370" y="168"/>
                    </a:lnTo>
                    <a:lnTo>
                      <a:pt x="370" y="168"/>
                    </a:lnTo>
                    <a:lnTo>
                      <a:pt x="374" y="166"/>
                    </a:lnTo>
                    <a:lnTo>
                      <a:pt x="374" y="162"/>
                    </a:lnTo>
                    <a:lnTo>
                      <a:pt x="374" y="162"/>
                    </a:lnTo>
                    <a:lnTo>
                      <a:pt x="374" y="156"/>
                    </a:lnTo>
                    <a:lnTo>
                      <a:pt x="370" y="154"/>
                    </a:lnTo>
                    <a:lnTo>
                      <a:pt x="346" y="146"/>
                    </a:lnTo>
                    <a:lnTo>
                      <a:pt x="372" y="134"/>
                    </a:lnTo>
                    <a:lnTo>
                      <a:pt x="372" y="134"/>
                    </a:lnTo>
                    <a:lnTo>
                      <a:pt x="374" y="130"/>
                    </a:lnTo>
                    <a:lnTo>
                      <a:pt x="376" y="126"/>
                    </a:lnTo>
                    <a:lnTo>
                      <a:pt x="376" y="126"/>
                    </a:lnTo>
                    <a:close/>
                    <a:moveTo>
                      <a:pt x="202" y="78"/>
                    </a:moveTo>
                    <a:lnTo>
                      <a:pt x="202" y="78"/>
                    </a:lnTo>
                    <a:lnTo>
                      <a:pt x="214" y="84"/>
                    </a:lnTo>
                    <a:lnTo>
                      <a:pt x="230" y="90"/>
                    </a:lnTo>
                    <a:lnTo>
                      <a:pt x="248" y="94"/>
                    </a:lnTo>
                    <a:lnTo>
                      <a:pt x="272" y="96"/>
                    </a:lnTo>
                    <a:lnTo>
                      <a:pt x="272" y="96"/>
                    </a:lnTo>
                    <a:lnTo>
                      <a:pt x="294" y="94"/>
                    </a:lnTo>
                    <a:lnTo>
                      <a:pt x="314" y="90"/>
                    </a:lnTo>
                    <a:lnTo>
                      <a:pt x="330" y="84"/>
                    </a:lnTo>
                    <a:lnTo>
                      <a:pt x="342" y="78"/>
                    </a:lnTo>
                    <a:lnTo>
                      <a:pt x="342" y="78"/>
                    </a:lnTo>
                    <a:lnTo>
                      <a:pt x="346" y="82"/>
                    </a:lnTo>
                    <a:lnTo>
                      <a:pt x="346" y="88"/>
                    </a:lnTo>
                    <a:lnTo>
                      <a:pt x="346" y="88"/>
                    </a:lnTo>
                    <a:lnTo>
                      <a:pt x="346" y="92"/>
                    </a:lnTo>
                    <a:lnTo>
                      <a:pt x="344" y="96"/>
                    </a:lnTo>
                    <a:lnTo>
                      <a:pt x="334" y="104"/>
                    </a:lnTo>
                    <a:lnTo>
                      <a:pt x="334" y="104"/>
                    </a:lnTo>
                    <a:lnTo>
                      <a:pt x="322" y="108"/>
                    </a:lnTo>
                    <a:lnTo>
                      <a:pt x="308" y="112"/>
                    </a:lnTo>
                    <a:lnTo>
                      <a:pt x="290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54" y="116"/>
                    </a:lnTo>
                    <a:lnTo>
                      <a:pt x="238" y="114"/>
                    </a:lnTo>
                    <a:lnTo>
                      <a:pt x="226" y="110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00" y="96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6" y="88"/>
                    </a:lnTo>
                    <a:lnTo>
                      <a:pt x="198" y="82"/>
                    </a:lnTo>
                    <a:lnTo>
                      <a:pt x="202" y="78"/>
                    </a:lnTo>
                    <a:lnTo>
                      <a:pt x="202" y="78"/>
                    </a:lnTo>
                    <a:close/>
                    <a:moveTo>
                      <a:pt x="202" y="114"/>
                    </a:moveTo>
                    <a:lnTo>
                      <a:pt x="202" y="114"/>
                    </a:lnTo>
                    <a:lnTo>
                      <a:pt x="214" y="120"/>
                    </a:lnTo>
                    <a:lnTo>
                      <a:pt x="230" y="126"/>
                    </a:lnTo>
                    <a:lnTo>
                      <a:pt x="248" y="130"/>
                    </a:lnTo>
                    <a:lnTo>
                      <a:pt x="272" y="130"/>
                    </a:lnTo>
                    <a:lnTo>
                      <a:pt x="272" y="130"/>
                    </a:lnTo>
                    <a:lnTo>
                      <a:pt x="294" y="130"/>
                    </a:lnTo>
                    <a:lnTo>
                      <a:pt x="314" y="126"/>
                    </a:lnTo>
                    <a:lnTo>
                      <a:pt x="330" y="120"/>
                    </a:lnTo>
                    <a:lnTo>
                      <a:pt x="342" y="114"/>
                    </a:lnTo>
                    <a:lnTo>
                      <a:pt x="342" y="114"/>
                    </a:lnTo>
                    <a:lnTo>
                      <a:pt x="346" y="118"/>
                    </a:lnTo>
                    <a:lnTo>
                      <a:pt x="346" y="124"/>
                    </a:lnTo>
                    <a:lnTo>
                      <a:pt x="346" y="124"/>
                    </a:lnTo>
                    <a:lnTo>
                      <a:pt x="346" y="128"/>
                    </a:lnTo>
                    <a:lnTo>
                      <a:pt x="346" y="128"/>
                    </a:lnTo>
                    <a:lnTo>
                      <a:pt x="342" y="132"/>
                    </a:lnTo>
                    <a:lnTo>
                      <a:pt x="342" y="132"/>
                    </a:lnTo>
                    <a:lnTo>
                      <a:pt x="340" y="134"/>
                    </a:lnTo>
                    <a:lnTo>
                      <a:pt x="340" y="134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4" y="140"/>
                    </a:lnTo>
                    <a:lnTo>
                      <a:pt x="334" y="140"/>
                    </a:lnTo>
                    <a:lnTo>
                      <a:pt x="322" y="144"/>
                    </a:lnTo>
                    <a:lnTo>
                      <a:pt x="308" y="148"/>
                    </a:lnTo>
                    <a:lnTo>
                      <a:pt x="290" y="15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54" y="152"/>
                    </a:lnTo>
                    <a:lnTo>
                      <a:pt x="238" y="148"/>
                    </a:lnTo>
                    <a:lnTo>
                      <a:pt x="226" y="146"/>
                    </a:lnTo>
                    <a:lnTo>
                      <a:pt x="214" y="142"/>
                    </a:lnTo>
                    <a:lnTo>
                      <a:pt x="214" y="142"/>
                    </a:lnTo>
                    <a:lnTo>
                      <a:pt x="214" y="142"/>
                    </a:lnTo>
                    <a:lnTo>
                      <a:pt x="210" y="140"/>
                    </a:lnTo>
                    <a:lnTo>
                      <a:pt x="210" y="140"/>
                    </a:lnTo>
                    <a:lnTo>
                      <a:pt x="200" y="132"/>
                    </a:lnTo>
                    <a:lnTo>
                      <a:pt x="198" y="128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8" y="118"/>
                    </a:lnTo>
                    <a:lnTo>
                      <a:pt x="202" y="114"/>
                    </a:lnTo>
                    <a:lnTo>
                      <a:pt x="202" y="114"/>
                    </a:lnTo>
                    <a:close/>
                    <a:moveTo>
                      <a:pt x="162" y="144"/>
                    </a:moveTo>
                    <a:lnTo>
                      <a:pt x="162" y="144"/>
                    </a:lnTo>
                    <a:lnTo>
                      <a:pt x="150" y="150"/>
                    </a:lnTo>
                    <a:lnTo>
                      <a:pt x="134" y="150"/>
                    </a:lnTo>
                    <a:lnTo>
                      <a:pt x="134" y="150"/>
                    </a:lnTo>
                    <a:lnTo>
                      <a:pt x="116" y="150"/>
                    </a:lnTo>
                    <a:lnTo>
                      <a:pt x="104" y="144"/>
                    </a:lnTo>
                    <a:lnTo>
                      <a:pt x="104" y="144"/>
                    </a:lnTo>
                    <a:lnTo>
                      <a:pt x="100" y="142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2" y="132"/>
                    </a:lnTo>
                    <a:lnTo>
                      <a:pt x="110" y="128"/>
                    </a:lnTo>
                    <a:lnTo>
                      <a:pt x="120" y="126"/>
                    </a:lnTo>
                    <a:lnTo>
                      <a:pt x="134" y="124"/>
                    </a:lnTo>
                    <a:lnTo>
                      <a:pt x="134" y="124"/>
                    </a:lnTo>
                    <a:lnTo>
                      <a:pt x="148" y="126"/>
                    </a:lnTo>
                    <a:lnTo>
                      <a:pt x="158" y="128"/>
                    </a:lnTo>
                    <a:lnTo>
                      <a:pt x="166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68" y="138"/>
                    </a:lnTo>
                    <a:lnTo>
                      <a:pt x="166" y="142"/>
                    </a:lnTo>
                    <a:lnTo>
                      <a:pt x="162" y="144"/>
                    </a:lnTo>
                    <a:lnTo>
                      <a:pt x="162" y="144"/>
                    </a:lnTo>
                    <a:close/>
                    <a:moveTo>
                      <a:pt x="346" y="160"/>
                    </a:moveTo>
                    <a:lnTo>
                      <a:pt x="346" y="160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4" y="166"/>
                    </a:lnTo>
                    <a:lnTo>
                      <a:pt x="344" y="166"/>
                    </a:lnTo>
                    <a:lnTo>
                      <a:pt x="344" y="166"/>
                    </a:lnTo>
                    <a:lnTo>
                      <a:pt x="344" y="166"/>
                    </a:lnTo>
                    <a:lnTo>
                      <a:pt x="342" y="168"/>
                    </a:lnTo>
                    <a:lnTo>
                      <a:pt x="342" y="168"/>
                    </a:lnTo>
                    <a:lnTo>
                      <a:pt x="340" y="170"/>
                    </a:lnTo>
                    <a:lnTo>
                      <a:pt x="340" y="170"/>
                    </a:lnTo>
                    <a:lnTo>
                      <a:pt x="338" y="172"/>
                    </a:lnTo>
                    <a:lnTo>
                      <a:pt x="338" y="172"/>
                    </a:lnTo>
                    <a:lnTo>
                      <a:pt x="334" y="174"/>
                    </a:lnTo>
                    <a:lnTo>
                      <a:pt x="334" y="174"/>
                    </a:lnTo>
                    <a:lnTo>
                      <a:pt x="322" y="180"/>
                    </a:lnTo>
                    <a:lnTo>
                      <a:pt x="308" y="184"/>
                    </a:lnTo>
                    <a:lnTo>
                      <a:pt x="290" y="186"/>
                    </a:lnTo>
                    <a:lnTo>
                      <a:pt x="272" y="188"/>
                    </a:lnTo>
                    <a:lnTo>
                      <a:pt x="272" y="188"/>
                    </a:lnTo>
                    <a:lnTo>
                      <a:pt x="252" y="186"/>
                    </a:lnTo>
                    <a:lnTo>
                      <a:pt x="236" y="184"/>
                    </a:lnTo>
                    <a:lnTo>
                      <a:pt x="220" y="180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0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200" y="166"/>
                    </a:lnTo>
                    <a:lnTo>
                      <a:pt x="198" y="164"/>
                    </a:lnTo>
                    <a:lnTo>
                      <a:pt x="198" y="164"/>
                    </a:lnTo>
                    <a:lnTo>
                      <a:pt x="196" y="160"/>
                    </a:lnTo>
                    <a:lnTo>
                      <a:pt x="196" y="160"/>
                    </a:lnTo>
                    <a:lnTo>
                      <a:pt x="198" y="154"/>
                    </a:lnTo>
                    <a:lnTo>
                      <a:pt x="202" y="148"/>
                    </a:lnTo>
                    <a:lnTo>
                      <a:pt x="202" y="148"/>
                    </a:lnTo>
                    <a:lnTo>
                      <a:pt x="214" y="156"/>
                    </a:lnTo>
                    <a:lnTo>
                      <a:pt x="230" y="162"/>
                    </a:lnTo>
                    <a:lnTo>
                      <a:pt x="248" y="166"/>
                    </a:lnTo>
                    <a:lnTo>
                      <a:pt x="272" y="166"/>
                    </a:lnTo>
                    <a:lnTo>
                      <a:pt x="272" y="166"/>
                    </a:lnTo>
                    <a:lnTo>
                      <a:pt x="294" y="166"/>
                    </a:lnTo>
                    <a:lnTo>
                      <a:pt x="314" y="162"/>
                    </a:lnTo>
                    <a:lnTo>
                      <a:pt x="330" y="156"/>
                    </a:lnTo>
                    <a:lnTo>
                      <a:pt x="342" y="148"/>
                    </a:lnTo>
                    <a:lnTo>
                      <a:pt x="342" y="148"/>
                    </a:lnTo>
                    <a:lnTo>
                      <a:pt x="346" y="154"/>
                    </a:lnTo>
                    <a:lnTo>
                      <a:pt x="346" y="160"/>
                    </a:lnTo>
                    <a:lnTo>
                      <a:pt x="346" y="160"/>
                    </a:lnTo>
                    <a:close/>
                    <a:moveTo>
                      <a:pt x="346" y="128"/>
                    </a:moveTo>
                    <a:lnTo>
                      <a:pt x="346" y="128"/>
                    </a:lnTo>
                    <a:lnTo>
                      <a:pt x="348" y="128"/>
                    </a:lnTo>
                    <a:lnTo>
                      <a:pt x="346" y="128"/>
                    </a:lnTo>
                    <a:close/>
                    <a:moveTo>
                      <a:pt x="196" y="28"/>
                    </a:moveTo>
                    <a:lnTo>
                      <a:pt x="196" y="28"/>
                    </a:lnTo>
                    <a:lnTo>
                      <a:pt x="198" y="24"/>
                    </a:lnTo>
                    <a:lnTo>
                      <a:pt x="202" y="18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30" y="6"/>
                    </a:lnTo>
                    <a:lnTo>
                      <a:pt x="242" y="2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300" y="2"/>
                    </a:lnTo>
                    <a:lnTo>
                      <a:pt x="314" y="6"/>
                    </a:lnTo>
                    <a:lnTo>
                      <a:pt x="324" y="8"/>
                    </a:lnTo>
                    <a:lnTo>
                      <a:pt x="334" y="14"/>
                    </a:lnTo>
                    <a:lnTo>
                      <a:pt x="340" y="18"/>
                    </a:lnTo>
                    <a:lnTo>
                      <a:pt x="344" y="24"/>
                    </a:lnTo>
                    <a:lnTo>
                      <a:pt x="346" y="28"/>
                    </a:lnTo>
                    <a:lnTo>
                      <a:pt x="346" y="28"/>
                    </a:lnTo>
                    <a:lnTo>
                      <a:pt x="346" y="34"/>
                    </a:lnTo>
                    <a:lnTo>
                      <a:pt x="344" y="38"/>
                    </a:lnTo>
                    <a:lnTo>
                      <a:pt x="334" y="44"/>
                    </a:lnTo>
                    <a:lnTo>
                      <a:pt x="334" y="44"/>
                    </a:lnTo>
                    <a:lnTo>
                      <a:pt x="322" y="50"/>
                    </a:lnTo>
                    <a:lnTo>
                      <a:pt x="308" y="54"/>
                    </a:lnTo>
                    <a:lnTo>
                      <a:pt x="290" y="56"/>
                    </a:lnTo>
                    <a:lnTo>
                      <a:pt x="272" y="58"/>
                    </a:lnTo>
                    <a:lnTo>
                      <a:pt x="272" y="58"/>
                    </a:lnTo>
                    <a:lnTo>
                      <a:pt x="252" y="56"/>
                    </a:lnTo>
                    <a:lnTo>
                      <a:pt x="236" y="54"/>
                    </a:lnTo>
                    <a:lnTo>
                      <a:pt x="220" y="50"/>
                    </a:lnTo>
                    <a:lnTo>
                      <a:pt x="210" y="44"/>
                    </a:lnTo>
                    <a:lnTo>
                      <a:pt x="210" y="44"/>
                    </a:lnTo>
                    <a:lnTo>
                      <a:pt x="200" y="38"/>
                    </a:lnTo>
                    <a:lnTo>
                      <a:pt x="198" y="34"/>
                    </a:lnTo>
                    <a:lnTo>
                      <a:pt x="196" y="28"/>
                    </a:lnTo>
                    <a:lnTo>
                      <a:pt x="196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dirty="0">
                  <a:latin typeface="+mj-lt"/>
                  <a:cs typeface="+mn-cs"/>
                </a:endParaRPr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2844800" y="6910404"/>
              <a:ext cx="536439" cy="536439"/>
              <a:chOff x="1467520" y="2258092"/>
              <a:chExt cx="612000" cy="612000"/>
            </a:xfrm>
          </p:grpSpPr>
          <p:sp>
            <p:nvSpPr>
              <p:cNvPr id="12" name="Oval 14"/>
              <p:cNvSpPr/>
              <p:nvPr/>
            </p:nvSpPr>
            <p:spPr bwMode="ltGray">
              <a:xfrm>
                <a:off x="1467374" y="2258092"/>
                <a:ext cx="612232" cy="612133"/>
              </a:xfrm>
              <a:prstGeom prst="ellipse">
                <a:avLst/>
              </a:prstGeom>
              <a:solidFill>
                <a:srgbClr val="FFCE4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3" name="Freeform 4803"/>
              <p:cNvSpPr>
                <a:spLocks noEditPoints="1"/>
              </p:cNvSpPr>
              <p:nvPr/>
            </p:nvSpPr>
            <p:spPr bwMode="auto">
              <a:xfrm>
                <a:off x="1543450" y="2366755"/>
                <a:ext cx="460079" cy="335044"/>
              </a:xfrm>
              <a:custGeom>
                <a:avLst/>
                <a:gdLst>
                  <a:gd name="T0" fmla="*/ 372 w 376"/>
                  <a:gd name="T1" fmla="*/ 98 h 274"/>
                  <a:gd name="T2" fmla="*/ 344 w 376"/>
                  <a:gd name="T3" fmla="*/ 74 h 274"/>
                  <a:gd name="T4" fmla="*/ 334 w 376"/>
                  <a:gd name="T5" fmla="*/ 68 h 274"/>
                  <a:gd name="T6" fmla="*/ 254 w 376"/>
                  <a:gd name="T7" fmla="*/ 80 h 274"/>
                  <a:gd name="T8" fmla="*/ 210 w 376"/>
                  <a:gd name="T9" fmla="*/ 68 h 274"/>
                  <a:gd name="T10" fmla="*/ 6 w 376"/>
                  <a:gd name="T11" fmla="*/ 136 h 274"/>
                  <a:gd name="T12" fmla="*/ 4 w 376"/>
                  <a:gd name="T13" fmla="*/ 170 h 274"/>
                  <a:gd name="T14" fmla="*/ 30 w 376"/>
                  <a:gd name="T15" fmla="*/ 194 h 274"/>
                  <a:gd name="T16" fmla="*/ 4 w 376"/>
                  <a:gd name="T17" fmla="*/ 220 h 274"/>
                  <a:gd name="T18" fmla="*/ 198 w 376"/>
                  <a:gd name="T19" fmla="*/ 250 h 274"/>
                  <a:gd name="T20" fmla="*/ 272 w 376"/>
                  <a:gd name="T21" fmla="*/ 274 h 274"/>
                  <a:gd name="T22" fmla="*/ 346 w 376"/>
                  <a:gd name="T23" fmla="*/ 246 h 274"/>
                  <a:gd name="T24" fmla="*/ 322 w 376"/>
                  <a:gd name="T25" fmla="*/ 252 h 274"/>
                  <a:gd name="T26" fmla="*/ 220 w 376"/>
                  <a:gd name="T27" fmla="*/ 252 h 274"/>
                  <a:gd name="T28" fmla="*/ 196 w 376"/>
                  <a:gd name="T29" fmla="*/ 232 h 274"/>
                  <a:gd name="T30" fmla="*/ 148 w 376"/>
                  <a:gd name="T31" fmla="*/ 234 h 274"/>
                  <a:gd name="T32" fmla="*/ 200 w 376"/>
                  <a:gd name="T33" fmla="*/ 220 h 274"/>
                  <a:gd name="T34" fmla="*/ 300 w 376"/>
                  <a:gd name="T35" fmla="*/ 236 h 274"/>
                  <a:gd name="T36" fmla="*/ 346 w 376"/>
                  <a:gd name="T37" fmla="*/ 196 h 274"/>
                  <a:gd name="T38" fmla="*/ 308 w 376"/>
                  <a:gd name="T39" fmla="*/ 220 h 274"/>
                  <a:gd name="T40" fmla="*/ 210 w 376"/>
                  <a:gd name="T41" fmla="*/ 210 h 274"/>
                  <a:gd name="T42" fmla="*/ 196 w 376"/>
                  <a:gd name="T43" fmla="*/ 196 h 274"/>
                  <a:gd name="T44" fmla="*/ 150 w 376"/>
                  <a:gd name="T45" fmla="*/ 200 h 274"/>
                  <a:gd name="T46" fmla="*/ 202 w 376"/>
                  <a:gd name="T47" fmla="*/ 184 h 274"/>
                  <a:gd name="T48" fmla="*/ 318 w 376"/>
                  <a:gd name="T49" fmla="*/ 196 h 274"/>
                  <a:gd name="T50" fmla="*/ 374 w 376"/>
                  <a:gd name="T51" fmla="*/ 162 h 274"/>
                  <a:gd name="T52" fmla="*/ 374 w 376"/>
                  <a:gd name="T53" fmla="*/ 130 h 274"/>
                  <a:gd name="T54" fmla="*/ 248 w 376"/>
                  <a:gd name="T55" fmla="*/ 94 h 274"/>
                  <a:gd name="T56" fmla="*/ 342 w 376"/>
                  <a:gd name="T57" fmla="*/ 78 h 274"/>
                  <a:gd name="T58" fmla="*/ 334 w 376"/>
                  <a:gd name="T59" fmla="*/ 104 h 274"/>
                  <a:gd name="T60" fmla="*/ 238 w 376"/>
                  <a:gd name="T61" fmla="*/ 114 h 274"/>
                  <a:gd name="T62" fmla="*/ 200 w 376"/>
                  <a:gd name="T63" fmla="*/ 96 h 274"/>
                  <a:gd name="T64" fmla="*/ 202 w 376"/>
                  <a:gd name="T65" fmla="*/ 114 h 274"/>
                  <a:gd name="T66" fmla="*/ 294 w 376"/>
                  <a:gd name="T67" fmla="*/ 130 h 274"/>
                  <a:gd name="T68" fmla="*/ 346 w 376"/>
                  <a:gd name="T69" fmla="*/ 124 h 274"/>
                  <a:gd name="T70" fmla="*/ 338 w 376"/>
                  <a:gd name="T71" fmla="*/ 136 h 274"/>
                  <a:gd name="T72" fmla="*/ 272 w 376"/>
                  <a:gd name="T73" fmla="*/ 152 h 274"/>
                  <a:gd name="T74" fmla="*/ 214 w 376"/>
                  <a:gd name="T75" fmla="*/ 142 h 274"/>
                  <a:gd name="T76" fmla="*/ 198 w 376"/>
                  <a:gd name="T77" fmla="*/ 118 h 274"/>
                  <a:gd name="T78" fmla="*/ 134 w 376"/>
                  <a:gd name="T79" fmla="*/ 150 h 274"/>
                  <a:gd name="T80" fmla="*/ 100 w 376"/>
                  <a:gd name="T81" fmla="*/ 136 h 274"/>
                  <a:gd name="T82" fmla="*/ 158 w 376"/>
                  <a:gd name="T83" fmla="*/ 128 h 274"/>
                  <a:gd name="T84" fmla="*/ 162 w 376"/>
                  <a:gd name="T85" fmla="*/ 144 h 274"/>
                  <a:gd name="T86" fmla="*/ 346 w 376"/>
                  <a:gd name="T87" fmla="*/ 162 h 274"/>
                  <a:gd name="T88" fmla="*/ 342 w 376"/>
                  <a:gd name="T89" fmla="*/ 168 h 274"/>
                  <a:gd name="T90" fmla="*/ 322 w 376"/>
                  <a:gd name="T91" fmla="*/ 180 h 274"/>
                  <a:gd name="T92" fmla="*/ 220 w 376"/>
                  <a:gd name="T93" fmla="*/ 180 h 274"/>
                  <a:gd name="T94" fmla="*/ 200 w 376"/>
                  <a:gd name="T95" fmla="*/ 168 h 274"/>
                  <a:gd name="T96" fmla="*/ 198 w 376"/>
                  <a:gd name="T97" fmla="*/ 154 h 274"/>
                  <a:gd name="T98" fmla="*/ 272 w 376"/>
                  <a:gd name="T99" fmla="*/ 166 h 274"/>
                  <a:gd name="T100" fmla="*/ 346 w 376"/>
                  <a:gd name="T101" fmla="*/ 160 h 274"/>
                  <a:gd name="T102" fmla="*/ 196 w 376"/>
                  <a:gd name="T103" fmla="*/ 28 h 274"/>
                  <a:gd name="T104" fmla="*/ 272 w 376"/>
                  <a:gd name="T105" fmla="*/ 0 h 274"/>
                  <a:gd name="T106" fmla="*/ 344 w 376"/>
                  <a:gd name="T107" fmla="*/ 24 h 274"/>
                  <a:gd name="T108" fmla="*/ 322 w 376"/>
                  <a:gd name="T109" fmla="*/ 50 h 274"/>
                  <a:gd name="T110" fmla="*/ 220 w 376"/>
                  <a:gd name="T111" fmla="*/ 5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6" h="274">
                    <a:moveTo>
                      <a:pt x="376" y="126"/>
                    </a:moveTo>
                    <a:lnTo>
                      <a:pt x="376" y="126"/>
                    </a:lnTo>
                    <a:lnTo>
                      <a:pt x="374" y="122"/>
                    </a:lnTo>
                    <a:lnTo>
                      <a:pt x="370" y="120"/>
                    </a:lnTo>
                    <a:lnTo>
                      <a:pt x="346" y="110"/>
                    </a:lnTo>
                    <a:lnTo>
                      <a:pt x="372" y="98"/>
                    </a:lnTo>
                    <a:lnTo>
                      <a:pt x="372" y="98"/>
                    </a:lnTo>
                    <a:lnTo>
                      <a:pt x="376" y="96"/>
                    </a:lnTo>
                    <a:lnTo>
                      <a:pt x="376" y="92"/>
                    </a:lnTo>
                    <a:lnTo>
                      <a:pt x="376" y="92"/>
                    </a:lnTo>
                    <a:lnTo>
                      <a:pt x="376" y="86"/>
                    </a:lnTo>
                    <a:lnTo>
                      <a:pt x="372" y="84"/>
                    </a:lnTo>
                    <a:lnTo>
                      <a:pt x="344" y="74"/>
                    </a:lnTo>
                    <a:lnTo>
                      <a:pt x="344" y="74"/>
                    </a:lnTo>
                    <a:lnTo>
                      <a:pt x="346" y="70"/>
                    </a:lnTo>
                    <a:lnTo>
                      <a:pt x="346" y="66"/>
                    </a:lnTo>
                    <a:lnTo>
                      <a:pt x="346" y="52"/>
                    </a:lnTo>
                    <a:lnTo>
                      <a:pt x="346" y="52"/>
                    </a:lnTo>
                    <a:lnTo>
                      <a:pt x="346" y="56"/>
                    </a:lnTo>
                    <a:lnTo>
                      <a:pt x="344" y="60"/>
                    </a:lnTo>
                    <a:lnTo>
                      <a:pt x="334" y="68"/>
                    </a:lnTo>
                    <a:lnTo>
                      <a:pt x="334" y="68"/>
                    </a:lnTo>
                    <a:lnTo>
                      <a:pt x="322" y="72"/>
                    </a:lnTo>
                    <a:lnTo>
                      <a:pt x="308" y="76"/>
                    </a:lnTo>
                    <a:lnTo>
                      <a:pt x="290" y="80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54" y="80"/>
                    </a:lnTo>
                    <a:lnTo>
                      <a:pt x="238" y="78"/>
                    </a:lnTo>
                    <a:lnTo>
                      <a:pt x="226" y="74"/>
                    </a:lnTo>
                    <a:lnTo>
                      <a:pt x="214" y="70"/>
                    </a:lnTo>
                    <a:lnTo>
                      <a:pt x="214" y="70"/>
                    </a:lnTo>
                    <a:lnTo>
                      <a:pt x="214" y="70"/>
                    </a:lnTo>
                    <a:lnTo>
                      <a:pt x="210" y="68"/>
                    </a:lnTo>
                    <a:lnTo>
                      <a:pt x="210" y="68"/>
                    </a:lnTo>
                    <a:lnTo>
                      <a:pt x="200" y="60"/>
                    </a:lnTo>
                    <a:lnTo>
                      <a:pt x="198" y="5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8" y="46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2" y="138"/>
                    </a:lnTo>
                    <a:lnTo>
                      <a:pt x="2" y="142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6" y="150"/>
                    </a:lnTo>
                    <a:lnTo>
                      <a:pt x="30" y="158"/>
                    </a:lnTo>
                    <a:lnTo>
                      <a:pt x="4" y="170"/>
                    </a:lnTo>
                    <a:lnTo>
                      <a:pt x="4" y="170"/>
                    </a:lnTo>
                    <a:lnTo>
                      <a:pt x="2" y="17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2" y="182"/>
                    </a:lnTo>
                    <a:lnTo>
                      <a:pt x="6" y="184"/>
                    </a:lnTo>
                    <a:lnTo>
                      <a:pt x="30" y="194"/>
                    </a:lnTo>
                    <a:lnTo>
                      <a:pt x="4" y="206"/>
                    </a:lnTo>
                    <a:lnTo>
                      <a:pt x="4" y="206"/>
                    </a:lnTo>
                    <a:lnTo>
                      <a:pt x="0" y="208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18"/>
                    </a:lnTo>
                    <a:lnTo>
                      <a:pt x="4" y="220"/>
                    </a:lnTo>
                    <a:lnTo>
                      <a:pt x="148" y="270"/>
                    </a:lnTo>
                    <a:lnTo>
                      <a:pt x="148" y="270"/>
                    </a:lnTo>
                    <a:lnTo>
                      <a:pt x="150" y="270"/>
                    </a:lnTo>
                    <a:lnTo>
                      <a:pt x="150" y="270"/>
                    </a:lnTo>
                    <a:lnTo>
                      <a:pt x="154" y="270"/>
                    </a:lnTo>
                    <a:lnTo>
                      <a:pt x="198" y="250"/>
                    </a:lnTo>
                    <a:lnTo>
                      <a:pt x="198" y="250"/>
                    </a:lnTo>
                    <a:lnTo>
                      <a:pt x="200" y="254"/>
                    </a:lnTo>
                    <a:lnTo>
                      <a:pt x="206" y="258"/>
                    </a:lnTo>
                    <a:lnTo>
                      <a:pt x="212" y="264"/>
                    </a:lnTo>
                    <a:lnTo>
                      <a:pt x="222" y="266"/>
                    </a:lnTo>
                    <a:lnTo>
                      <a:pt x="244" y="272"/>
                    </a:lnTo>
                    <a:lnTo>
                      <a:pt x="272" y="274"/>
                    </a:lnTo>
                    <a:lnTo>
                      <a:pt x="272" y="274"/>
                    </a:lnTo>
                    <a:lnTo>
                      <a:pt x="300" y="272"/>
                    </a:lnTo>
                    <a:lnTo>
                      <a:pt x="314" y="270"/>
                    </a:lnTo>
                    <a:lnTo>
                      <a:pt x="324" y="266"/>
                    </a:lnTo>
                    <a:lnTo>
                      <a:pt x="334" y="262"/>
                    </a:lnTo>
                    <a:lnTo>
                      <a:pt x="340" y="256"/>
                    </a:lnTo>
                    <a:lnTo>
                      <a:pt x="344" y="252"/>
                    </a:lnTo>
                    <a:lnTo>
                      <a:pt x="346" y="246"/>
                    </a:lnTo>
                    <a:lnTo>
                      <a:pt x="346" y="230"/>
                    </a:lnTo>
                    <a:lnTo>
                      <a:pt x="346" y="230"/>
                    </a:lnTo>
                    <a:lnTo>
                      <a:pt x="346" y="236"/>
                    </a:lnTo>
                    <a:lnTo>
                      <a:pt x="344" y="240"/>
                    </a:lnTo>
                    <a:lnTo>
                      <a:pt x="334" y="246"/>
                    </a:lnTo>
                    <a:lnTo>
                      <a:pt x="334" y="246"/>
                    </a:lnTo>
                    <a:lnTo>
                      <a:pt x="322" y="252"/>
                    </a:lnTo>
                    <a:lnTo>
                      <a:pt x="308" y="256"/>
                    </a:lnTo>
                    <a:lnTo>
                      <a:pt x="290" y="258"/>
                    </a:lnTo>
                    <a:lnTo>
                      <a:pt x="272" y="260"/>
                    </a:lnTo>
                    <a:lnTo>
                      <a:pt x="272" y="260"/>
                    </a:lnTo>
                    <a:lnTo>
                      <a:pt x="252" y="258"/>
                    </a:lnTo>
                    <a:lnTo>
                      <a:pt x="236" y="256"/>
                    </a:lnTo>
                    <a:lnTo>
                      <a:pt x="220" y="252"/>
                    </a:lnTo>
                    <a:lnTo>
                      <a:pt x="210" y="246"/>
                    </a:lnTo>
                    <a:lnTo>
                      <a:pt x="210" y="246"/>
                    </a:lnTo>
                    <a:lnTo>
                      <a:pt x="206" y="244"/>
                    </a:lnTo>
                    <a:lnTo>
                      <a:pt x="206" y="244"/>
                    </a:lnTo>
                    <a:lnTo>
                      <a:pt x="206" y="244"/>
                    </a:lnTo>
                    <a:lnTo>
                      <a:pt x="200" y="238"/>
                    </a:lnTo>
                    <a:lnTo>
                      <a:pt x="196" y="232"/>
                    </a:lnTo>
                    <a:lnTo>
                      <a:pt x="196" y="232"/>
                    </a:lnTo>
                    <a:lnTo>
                      <a:pt x="196" y="230"/>
                    </a:lnTo>
                    <a:lnTo>
                      <a:pt x="196" y="232"/>
                    </a:lnTo>
                    <a:lnTo>
                      <a:pt x="150" y="254"/>
                    </a:lnTo>
                    <a:lnTo>
                      <a:pt x="28" y="212"/>
                    </a:lnTo>
                    <a:lnTo>
                      <a:pt x="52" y="200"/>
                    </a:lnTo>
                    <a:lnTo>
                      <a:pt x="148" y="234"/>
                    </a:lnTo>
                    <a:lnTo>
                      <a:pt x="148" y="234"/>
                    </a:lnTo>
                    <a:lnTo>
                      <a:pt x="152" y="234"/>
                    </a:lnTo>
                    <a:lnTo>
                      <a:pt x="152" y="234"/>
                    </a:lnTo>
                    <a:lnTo>
                      <a:pt x="154" y="234"/>
                    </a:lnTo>
                    <a:lnTo>
                      <a:pt x="198" y="214"/>
                    </a:lnTo>
                    <a:lnTo>
                      <a:pt x="198" y="214"/>
                    </a:lnTo>
                    <a:lnTo>
                      <a:pt x="200" y="220"/>
                    </a:lnTo>
                    <a:lnTo>
                      <a:pt x="206" y="224"/>
                    </a:lnTo>
                    <a:lnTo>
                      <a:pt x="214" y="228"/>
                    </a:lnTo>
                    <a:lnTo>
                      <a:pt x="222" y="232"/>
                    </a:lnTo>
                    <a:lnTo>
                      <a:pt x="246" y="236"/>
                    </a:lnTo>
                    <a:lnTo>
                      <a:pt x="272" y="238"/>
                    </a:lnTo>
                    <a:lnTo>
                      <a:pt x="272" y="238"/>
                    </a:lnTo>
                    <a:lnTo>
                      <a:pt x="300" y="236"/>
                    </a:lnTo>
                    <a:lnTo>
                      <a:pt x="314" y="234"/>
                    </a:lnTo>
                    <a:lnTo>
                      <a:pt x="324" y="230"/>
                    </a:lnTo>
                    <a:lnTo>
                      <a:pt x="334" y="226"/>
                    </a:lnTo>
                    <a:lnTo>
                      <a:pt x="340" y="220"/>
                    </a:lnTo>
                    <a:lnTo>
                      <a:pt x="344" y="216"/>
                    </a:lnTo>
                    <a:lnTo>
                      <a:pt x="346" y="210"/>
                    </a:lnTo>
                    <a:lnTo>
                      <a:pt x="346" y="196"/>
                    </a:lnTo>
                    <a:lnTo>
                      <a:pt x="346" y="196"/>
                    </a:lnTo>
                    <a:lnTo>
                      <a:pt x="346" y="200"/>
                    </a:lnTo>
                    <a:lnTo>
                      <a:pt x="344" y="204"/>
                    </a:lnTo>
                    <a:lnTo>
                      <a:pt x="334" y="210"/>
                    </a:lnTo>
                    <a:lnTo>
                      <a:pt x="334" y="210"/>
                    </a:lnTo>
                    <a:lnTo>
                      <a:pt x="322" y="216"/>
                    </a:lnTo>
                    <a:lnTo>
                      <a:pt x="308" y="220"/>
                    </a:lnTo>
                    <a:lnTo>
                      <a:pt x="290" y="222"/>
                    </a:lnTo>
                    <a:lnTo>
                      <a:pt x="272" y="224"/>
                    </a:lnTo>
                    <a:lnTo>
                      <a:pt x="272" y="224"/>
                    </a:lnTo>
                    <a:lnTo>
                      <a:pt x="252" y="222"/>
                    </a:lnTo>
                    <a:lnTo>
                      <a:pt x="236" y="220"/>
                    </a:lnTo>
                    <a:lnTo>
                      <a:pt x="220" y="216"/>
                    </a:lnTo>
                    <a:lnTo>
                      <a:pt x="210" y="210"/>
                    </a:lnTo>
                    <a:lnTo>
                      <a:pt x="210" y="210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0" y="204"/>
                    </a:lnTo>
                    <a:lnTo>
                      <a:pt x="198" y="198"/>
                    </a:lnTo>
                    <a:lnTo>
                      <a:pt x="198" y="198"/>
                    </a:lnTo>
                    <a:lnTo>
                      <a:pt x="196" y="196"/>
                    </a:lnTo>
                    <a:lnTo>
                      <a:pt x="196" y="198"/>
                    </a:lnTo>
                    <a:lnTo>
                      <a:pt x="152" y="218"/>
                    </a:lnTo>
                    <a:lnTo>
                      <a:pt x="72" y="192"/>
                    </a:lnTo>
                    <a:lnTo>
                      <a:pt x="50" y="184"/>
                    </a:lnTo>
                    <a:lnTo>
                      <a:pt x="28" y="176"/>
                    </a:lnTo>
                    <a:lnTo>
                      <a:pt x="52" y="166"/>
                    </a:lnTo>
                    <a:lnTo>
                      <a:pt x="150" y="200"/>
                    </a:lnTo>
                    <a:lnTo>
                      <a:pt x="150" y="200"/>
                    </a:lnTo>
                    <a:lnTo>
                      <a:pt x="152" y="200"/>
                    </a:lnTo>
                    <a:lnTo>
                      <a:pt x="152" y="200"/>
                    </a:lnTo>
                    <a:lnTo>
                      <a:pt x="156" y="20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2" y="184"/>
                    </a:lnTo>
                    <a:lnTo>
                      <a:pt x="208" y="188"/>
                    </a:lnTo>
                    <a:lnTo>
                      <a:pt x="224" y="196"/>
                    </a:lnTo>
                    <a:lnTo>
                      <a:pt x="246" y="200"/>
                    </a:lnTo>
                    <a:lnTo>
                      <a:pt x="272" y="202"/>
                    </a:lnTo>
                    <a:lnTo>
                      <a:pt x="272" y="202"/>
                    </a:lnTo>
                    <a:lnTo>
                      <a:pt x="296" y="200"/>
                    </a:lnTo>
                    <a:lnTo>
                      <a:pt x="318" y="196"/>
                    </a:lnTo>
                    <a:lnTo>
                      <a:pt x="334" y="190"/>
                    </a:lnTo>
                    <a:lnTo>
                      <a:pt x="340" y="186"/>
                    </a:lnTo>
                    <a:lnTo>
                      <a:pt x="344" y="180"/>
                    </a:lnTo>
                    <a:lnTo>
                      <a:pt x="370" y="168"/>
                    </a:lnTo>
                    <a:lnTo>
                      <a:pt x="370" y="168"/>
                    </a:lnTo>
                    <a:lnTo>
                      <a:pt x="374" y="166"/>
                    </a:lnTo>
                    <a:lnTo>
                      <a:pt x="374" y="162"/>
                    </a:lnTo>
                    <a:lnTo>
                      <a:pt x="374" y="162"/>
                    </a:lnTo>
                    <a:lnTo>
                      <a:pt x="374" y="156"/>
                    </a:lnTo>
                    <a:lnTo>
                      <a:pt x="370" y="154"/>
                    </a:lnTo>
                    <a:lnTo>
                      <a:pt x="346" y="146"/>
                    </a:lnTo>
                    <a:lnTo>
                      <a:pt x="372" y="134"/>
                    </a:lnTo>
                    <a:lnTo>
                      <a:pt x="372" y="134"/>
                    </a:lnTo>
                    <a:lnTo>
                      <a:pt x="374" y="130"/>
                    </a:lnTo>
                    <a:lnTo>
                      <a:pt x="376" y="126"/>
                    </a:lnTo>
                    <a:lnTo>
                      <a:pt x="376" y="126"/>
                    </a:lnTo>
                    <a:close/>
                    <a:moveTo>
                      <a:pt x="202" y="78"/>
                    </a:moveTo>
                    <a:lnTo>
                      <a:pt x="202" y="78"/>
                    </a:lnTo>
                    <a:lnTo>
                      <a:pt x="214" y="84"/>
                    </a:lnTo>
                    <a:lnTo>
                      <a:pt x="230" y="90"/>
                    </a:lnTo>
                    <a:lnTo>
                      <a:pt x="248" y="94"/>
                    </a:lnTo>
                    <a:lnTo>
                      <a:pt x="272" y="96"/>
                    </a:lnTo>
                    <a:lnTo>
                      <a:pt x="272" y="96"/>
                    </a:lnTo>
                    <a:lnTo>
                      <a:pt x="294" y="94"/>
                    </a:lnTo>
                    <a:lnTo>
                      <a:pt x="314" y="90"/>
                    </a:lnTo>
                    <a:lnTo>
                      <a:pt x="330" y="84"/>
                    </a:lnTo>
                    <a:lnTo>
                      <a:pt x="342" y="78"/>
                    </a:lnTo>
                    <a:lnTo>
                      <a:pt x="342" y="78"/>
                    </a:lnTo>
                    <a:lnTo>
                      <a:pt x="346" y="82"/>
                    </a:lnTo>
                    <a:lnTo>
                      <a:pt x="346" y="88"/>
                    </a:lnTo>
                    <a:lnTo>
                      <a:pt x="346" y="88"/>
                    </a:lnTo>
                    <a:lnTo>
                      <a:pt x="346" y="92"/>
                    </a:lnTo>
                    <a:lnTo>
                      <a:pt x="344" y="96"/>
                    </a:lnTo>
                    <a:lnTo>
                      <a:pt x="334" y="104"/>
                    </a:lnTo>
                    <a:lnTo>
                      <a:pt x="334" y="104"/>
                    </a:lnTo>
                    <a:lnTo>
                      <a:pt x="322" y="108"/>
                    </a:lnTo>
                    <a:lnTo>
                      <a:pt x="308" y="112"/>
                    </a:lnTo>
                    <a:lnTo>
                      <a:pt x="290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54" y="116"/>
                    </a:lnTo>
                    <a:lnTo>
                      <a:pt x="238" y="114"/>
                    </a:lnTo>
                    <a:lnTo>
                      <a:pt x="226" y="110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0" y="104"/>
                    </a:lnTo>
                    <a:lnTo>
                      <a:pt x="210" y="104"/>
                    </a:lnTo>
                    <a:lnTo>
                      <a:pt x="200" y="96"/>
                    </a:lnTo>
                    <a:lnTo>
                      <a:pt x="198" y="92"/>
                    </a:lnTo>
                    <a:lnTo>
                      <a:pt x="196" y="88"/>
                    </a:lnTo>
                    <a:lnTo>
                      <a:pt x="196" y="88"/>
                    </a:lnTo>
                    <a:lnTo>
                      <a:pt x="198" y="82"/>
                    </a:lnTo>
                    <a:lnTo>
                      <a:pt x="202" y="78"/>
                    </a:lnTo>
                    <a:lnTo>
                      <a:pt x="202" y="78"/>
                    </a:lnTo>
                    <a:close/>
                    <a:moveTo>
                      <a:pt x="202" y="114"/>
                    </a:moveTo>
                    <a:lnTo>
                      <a:pt x="202" y="114"/>
                    </a:lnTo>
                    <a:lnTo>
                      <a:pt x="214" y="120"/>
                    </a:lnTo>
                    <a:lnTo>
                      <a:pt x="230" y="126"/>
                    </a:lnTo>
                    <a:lnTo>
                      <a:pt x="248" y="130"/>
                    </a:lnTo>
                    <a:lnTo>
                      <a:pt x="272" y="130"/>
                    </a:lnTo>
                    <a:lnTo>
                      <a:pt x="272" y="130"/>
                    </a:lnTo>
                    <a:lnTo>
                      <a:pt x="294" y="130"/>
                    </a:lnTo>
                    <a:lnTo>
                      <a:pt x="314" y="126"/>
                    </a:lnTo>
                    <a:lnTo>
                      <a:pt x="330" y="120"/>
                    </a:lnTo>
                    <a:lnTo>
                      <a:pt x="342" y="114"/>
                    </a:lnTo>
                    <a:lnTo>
                      <a:pt x="342" y="114"/>
                    </a:lnTo>
                    <a:lnTo>
                      <a:pt x="346" y="118"/>
                    </a:lnTo>
                    <a:lnTo>
                      <a:pt x="346" y="124"/>
                    </a:lnTo>
                    <a:lnTo>
                      <a:pt x="346" y="124"/>
                    </a:lnTo>
                    <a:lnTo>
                      <a:pt x="346" y="128"/>
                    </a:lnTo>
                    <a:lnTo>
                      <a:pt x="346" y="128"/>
                    </a:lnTo>
                    <a:lnTo>
                      <a:pt x="342" y="132"/>
                    </a:lnTo>
                    <a:lnTo>
                      <a:pt x="342" y="132"/>
                    </a:lnTo>
                    <a:lnTo>
                      <a:pt x="340" y="134"/>
                    </a:lnTo>
                    <a:lnTo>
                      <a:pt x="340" y="134"/>
                    </a:lnTo>
                    <a:lnTo>
                      <a:pt x="338" y="136"/>
                    </a:lnTo>
                    <a:lnTo>
                      <a:pt x="338" y="136"/>
                    </a:lnTo>
                    <a:lnTo>
                      <a:pt x="334" y="140"/>
                    </a:lnTo>
                    <a:lnTo>
                      <a:pt x="334" y="140"/>
                    </a:lnTo>
                    <a:lnTo>
                      <a:pt x="322" y="144"/>
                    </a:lnTo>
                    <a:lnTo>
                      <a:pt x="308" y="148"/>
                    </a:lnTo>
                    <a:lnTo>
                      <a:pt x="290" y="150"/>
                    </a:lnTo>
                    <a:lnTo>
                      <a:pt x="272" y="152"/>
                    </a:lnTo>
                    <a:lnTo>
                      <a:pt x="272" y="152"/>
                    </a:lnTo>
                    <a:lnTo>
                      <a:pt x="254" y="152"/>
                    </a:lnTo>
                    <a:lnTo>
                      <a:pt x="238" y="148"/>
                    </a:lnTo>
                    <a:lnTo>
                      <a:pt x="226" y="146"/>
                    </a:lnTo>
                    <a:lnTo>
                      <a:pt x="214" y="142"/>
                    </a:lnTo>
                    <a:lnTo>
                      <a:pt x="214" y="142"/>
                    </a:lnTo>
                    <a:lnTo>
                      <a:pt x="214" y="142"/>
                    </a:lnTo>
                    <a:lnTo>
                      <a:pt x="210" y="140"/>
                    </a:lnTo>
                    <a:lnTo>
                      <a:pt x="210" y="140"/>
                    </a:lnTo>
                    <a:lnTo>
                      <a:pt x="200" y="132"/>
                    </a:lnTo>
                    <a:lnTo>
                      <a:pt x="198" y="128"/>
                    </a:lnTo>
                    <a:lnTo>
                      <a:pt x="196" y="124"/>
                    </a:lnTo>
                    <a:lnTo>
                      <a:pt x="196" y="124"/>
                    </a:lnTo>
                    <a:lnTo>
                      <a:pt x="198" y="118"/>
                    </a:lnTo>
                    <a:lnTo>
                      <a:pt x="202" y="114"/>
                    </a:lnTo>
                    <a:lnTo>
                      <a:pt x="202" y="114"/>
                    </a:lnTo>
                    <a:close/>
                    <a:moveTo>
                      <a:pt x="162" y="144"/>
                    </a:moveTo>
                    <a:lnTo>
                      <a:pt x="162" y="144"/>
                    </a:lnTo>
                    <a:lnTo>
                      <a:pt x="150" y="150"/>
                    </a:lnTo>
                    <a:lnTo>
                      <a:pt x="134" y="150"/>
                    </a:lnTo>
                    <a:lnTo>
                      <a:pt x="134" y="150"/>
                    </a:lnTo>
                    <a:lnTo>
                      <a:pt x="116" y="150"/>
                    </a:lnTo>
                    <a:lnTo>
                      <a:pt x="104" y="144"/>
                    </a:lnTo>
                    <a:lnTo>
                      <a:pt x="104" y="144"/>
                    </a:lnTo>
                    <a:lnTo>
                      <a:pt x="100" y="142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2" y="132"/>
                    </a:lnTo>
                    <a:lnTo>
                      <a:pt x="110" y="128"/>
                    </a:lnTo>
                    <a:lnTo>
                      <a:pt x="120" y="126"/>
                    </a:lnTo>
                    <a:lnTo>
                      <a:pt x="134" y="124"/>
                    </a:lnTo>
                    <a:lnTo>
                      <a:pt x="134" y="124"/>
                    </a:lnTo>
                    <a:lnTo>
                      <a:pt x="148" y="126"/>
                    </a:lnTo>
                    <a:lnTo>
                      <a:pt x="158" y="128"/>
                    </a:lnTo>
                    <a:lnTo>
                      <a:pt x="166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68" y="138"/>
                    </a:lnTo>
                    <a:lnTo>
                      <a:pt x="166" y="142"/>
                    </a:lnTo>
                    <a:lnTo>
                      <a:pt x="162" y="144"/>
                    </a:lnTo>
                    <a:lnTo>
                      <a:pt x="162" y="144"/>
                    </a:lnTo>
                    <a:close/>
                    <a:moveTo>
                      <a:pt x="346" y="160"/>
                    </a:moveTo>
                    <a:lnTo>
                      <a:pt x="346" y="160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6" y="162"/>
                    </a:lnTo>
                    <a:lnTo>
                      <a:pt x="344" y="166"/>
                    </a:lnTo>
                    <a:lnTo>
                      <a:pt x="344" y="166"/>
                    </a:lnTo>
                    <a:lnTo>
                      <a:pt x="344" y="166"/>
                    </a:lnTo>
                    <a:lnTo>
                      <a:pt x="344" y="166"/>
                    </a:lnTo>
                    <a:lnTo>
                      <a:pt x="342" y="168"/>
                    </a:lnTo>
                    <a:lnTo>
                      <a:pt x="342" y="168"/>
                    </a:lnTo>
                    <a:lnTo>
                      <a:pt x="340" y="170"/>
                    </a:lnTo>
                    <a:lnTo>
                      <a:pt x="340" y="170"/>
                    </a:lnTo>
                    <a:lnTo>
                      <a:pt x="338" y="172"/>
                    </a:lnTo>
                    <a:lnTo>
                      <a:pt x="338" y="172"/>
                    </a:lnTo>
                    <a:lnTo>
                      <a:pt x="334" y="174"/>
                    </a:lnTo>
                    <a:lnTo>
                      <a:pt x="334" y="174"/>
                    </a:lnTo>
                    <a:lnTo>
                      <a:pt x="322" y="180"/>
                    </a:lnTo>
                    <a:lnTo>
                      <a:pt x="308" y="184"/>
                    </a:lnTo>
                    <a:lnTo>
                      <a:pt x="290" y="186"/>
                    </a:lnTo>
                    <a:lnTo>
                      <a:pt x="272" y="188"/>
                    </a:lnTo>
                    <a:lnTo>
                      <a:pt x="272" y="188"/>
                    </a:lnTo>
                    <a:lnTo>
                      <a:pt x="252" y="186"/>
                    </a:lnTo>
                    <a:lnTo>
                      <a:pt x="236" y="184"/>
                    </a:lnTo>
                    <a:lnTo>
                      <a:pt x="220" y="180"/>
                    </a:lnTo>
                    <a:lnTo>
                      <a:pt x="210" y="174"/>
                    </a:lnTo>
                    <a:lnTo>
                      <a:pt x="210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8" y="174"/>
                    </a:lnTo>
                    <a:lnTo>
                      <a:pt x="200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200" y="166"/>
                    </a:lnTo>
                    <a:lnTo>
                      <a:pt x="198" y="164"/>
                    </a:lnTo>
                    <a:lnTo>
                      <a:pt x="198" y="164"/>
                    </a:lnTo>
                    <a:lnTo>
                      <a:pt x="196" y="160"/>
                    </a:lnTo>
                    <a:lnTo>
                      <a:pt x="196" y="160"/>
                    </a:lnTo>
                    <a:lnTo>
                      <a:pt x="198" y="154"/>
                    </a:lnTo>
                    <a:lnTo>
                      <a:pt x="202" y="148"/>
                    </a:lnTo>
                    <a:lnTo>
                      <a:pt x="202" y="148"/>
                    </a:lnTo>
                    <a:lnTo>
                      <a:pt x="214" y="156"/>
                    </a:lnTo>
                    <a:lnTo>
                      <a:pt x="230" y="162"/>
                    </a:lnTo>
                    <a:lnTo>
                      <a:pt x="248" y="166"/>
                    </a:lnTo>
                    <a:lnTo>
                      <a:pt x="272" y="166"/>
                    </a:lnTo>
                    <a:lnTo>
                      <a:pt x="272" y="166"/>
                    </a:lnTo>
                    <a:lnTo>
                      <a:pt x="294" y="166"/>
                    </a:lnTo>
                    <a:lnTo>
                      <a:pt x="314" y="162"/>
                    </a:lnTo>
                    <a:lnTo>
                      <a:pt x="330" y="156"/>
                    </a:lnTo>
                    <a:lnTo>
                      <a:pt x="342" y="148"/>
                    </a:lnTo>
                    <a:lnTo>
                      <a:pt x="342" y="148"/>
                    </a:lnTo>
                    <a:lnTo>
                      <a:pt x="346" y="154"/>
                    </a:lnTo>
                    <a:lnTo>
                      <a:pt x="346" y="160"/>
                    </a:lnTo>
                    <a:lnTo>
                      <a:pt x="346" y="160"/>
                    </a:lnTo>
                    <a:close/>
                    <a:moveTo>
                      <a:pt x="346" y="128"/>
                    </a:moveTo>
                    <a:lnTo>
                      <a:pt x="346" y="128"/>
                    </a:lnTo>
                    <a:lnTo>
                      <a:pt x="348" y="128"/>
                    </a:lnTo>
                    <a:lnTo>
                      <a:pt x="346" y="128"/>
                    </a:lnTo>
                    <a:close/>
                    <a:moveTo>
                      <a:pt x="196" y="28"/>
                    </a:moveTo>
                    <a:lnTo>
                      <a:pt x="196" y="28"/>
                    </a:lnTo>
                    <a:lnTo>
                      <a:pt x="198" y="24"/>
                    </a:lnTo>
                    <a:lnTo>
                      <a:pt x="202" y="18"/>
                    </a:lnTo>
                    <a:lnTo>
                      <a:pt x="210" y="14"/>
                    </a:lnTo>
                    <a:lnTo>
                      <a:pt x="218" y="8"/>
                    </a:lnTo>
                    <a:lnTo>
                      <a:pt x="230" y="6"/>
                    </a:lnTo>
                    <a:lnTo>
                      <a:pt x="242" y="2"/>
                    </a:lnTo>
                    <a:lnTo>
                      <a:pt x="272" y="0"/>
                    </a:lnTo>
                    <a:lnTo>
                      <a:pt x="272" y="0"/>
                    </a:lnTo>
                    <a:lnTo>
                      <a:pt x="300" y="2"/>
                    </a:lnTo>
                    <a:lnTo>
                      <a:pt x="314" y="6"/>
                    </a:lnTo>
                    <a:lnTo>
                      <a:pt x="324" y="8"/>
                    </a:lnTo>
                    <a:lnTo>
                      <a:pt x="334" y="14"/>
                    </a:lnTo>
                    <a:lnTo>
                      <a:pt x="340" y="18"/>
                    </a:lnTo>
                    <a:lnTo>
                      <a:pt x="344" y="24"/>
                    </a:lnTo>
                    <a:lnTo>
                      <a:pt x="346" y="28"/>
                    </a:lnTo>
                    <a:lnTo>
                      <a:pt x="346" y="28"/>
                    </a:lnTo>
                    <a:lnTo>
                      <a:pt x="346" y="34"/>
                    </a:lnTo>
                    <a:lnTo>
                      <a:pt x="344" y="38"/>
                    </a:lnTo>
                    <a:lnTo>
                      <a:pt x="334" y="44"/>
                    </a:lnTo>
                    <a:lnTo>
                      <a:pt x="334" y="44"/>
                    </a:lnTo>
                    <a:lnTo>
                      <a:pt x="322" y="50"/>
                    </a:lnTo>
                    <a:lnTo>
                      <a:pt x="308" y="54"/>
                    </a:lnTo>
                    <a:lnTo>
                      <a:pt x="290" y="56"/>
                    </a:lnTo>
                    <a:lnTo>
                      <a:pt x="272" y="58"/>
                    </a:lnTo>
                    <a:lnTo>
                      <a:pt x="272" y="58"/>
                    </a:lnTo>
                    <a:lnTo>
                      <a:pt x="252" y="56"/>
                    </a:lnTo>
                    <a:lnTo>
                      <a:pt x="236" y="54"/>
                    </a:lnTo>
                    <a:lnTo>
                      <a:pt x="220" y="50"/>
                    </a:lnTo>
                    <a:lnTo>
                      <a:pt x="210" y="44"/>
                    </a:lnTo>
                    <a:lnTo>
                      <a:pt x="210" y="44"/>
                    </a:lnTo>
                    <a:lnTo>
                      <a:pt x="200" y="38"/>
                    </a:lnTo>
                    <a:lnTo>
                      <a:pt x="198" y="34"/>
                    </a:lnTo>
                    <a:lnTo>
                      <a:pt x="196" y="28"/>
                    </a:lnTo>
                    <a:lnTo>
                      <a:pt x="196" y="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 dirty="0">
                  <a:latin typeface="+mj-lt"/>
                  <a:cs typeface="+mn-cs"/>
                </a:endParaRPr>
              </a:p>
            </p:txBody>
          </p:sp>
        </p:grpSp>
        <p:sp>
          <p:nvSpPr>
            <p:cNvPr id="8" name="Rectangle 10"/>
            <p:cNvSpPr/>
            <p:nvPr/>
          </p:nvSpPr>
          <p:spPr>
            <a:xfrm>
              <a:off x="2546185" y="7334252"/>
              <a:ext cx="927215" cy="36987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400" b="1" dirty="0">
                  <a:solidFill>
                    <a:schemeClr val="tx2"/>
                  </a:solidFill>
                  <a:latin typeface="+mj-lt"/>
                  <a:cs typeface="+mn-cs"/>
                </a:rPr>
                <a:t>16,62%</a:t>
              </a:r>
            </a:p>
          </p:txBody>
        </p:sp>
        <p:sp>
          <p:nvSpPr>
            <p:cNvPr id="9" name="Rectangle 11"/>
            <p:cNvSpPr/>
            <p:nvPr/>
          </p:nvSpPr>
          <p:spPr>
            <a:xfrm>
              <a:off x="799718" y="7666027"/>
              <a:ext cx="771621" cy="3682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400" b="1" dirty="0">
                  <a:solidFill>
                    <a:schemeClr val="tx2"/>
                  </a:solidFill>
                  <a:latin typeface="+mj-lt"/>
                  <a:cs typeface="+mn-cs"/>
                </a:rPr>
                <a:t>9,74%</a:t>
              </a: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94906" y="8283544"/>
              <a:ext cx="677946" cy="21589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dirty="0">
                  <a:latin typeface="+mj-lt"/>
                  <a:cs typeface="+mn-cs"/>
                </a:rPr>
                <a:t>2008 r.</a:t>
              </a: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2774813" y="8283544"/>
              <a:ext cx="676359" cy="21589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dirty="0">
                  <a:latin typeface="+mj-lt"/>
                  <a:cs typeface="+mn-cs"/>
                </a:rPr>
                <a:t>2014r.</a:t>
              </a:r>
            </a:p>
          </p:txBody>
        </p:sp>
      </p:grpSp>
      <p:cxnSp>
        <p:nvCxnSpPr>
          <p:cNvPr id="16" name="Straight Arrow Connector 22"/>
          <p:cNvCxnSpPr/>
          <p:nvPr/>
        </p:nvCxnSpPr>
        <p:spPr>
          <a:xfrm flipV="1">
            <a:off x="1387475" y="3299619"/>
            <a:ext cx="1403350" cy="241300"/>
          </a:xfrm>
          <a:prstGeom prst="straightConnector1">
            <a:avLst/>
          </a:prstGeom>
          <a:ln w="38100" cap="rnd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938" y="4987925"/>
            <a:ext cx="1093787" cy="1549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8" name="TextBox 6"/>
          <p:cNvSpPr txBox="1"/>
          <p:nvPr/>
        </p:nvSpPr>
        <p:spPr>
          <a:xfrm>
            <a:off x="1852613" y="5929313"/>
            <a:ext cx="2346325" cy="60801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-274320" eaLnBrk="1" fontAlgn="auto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pl-PL" sz="1400" dirty="0">
                <a:solidFill>
                  <a:schemeClr val="tx1"/>
                </a:solidFill>
                <a:latin typeface="+mj-lt"/>
                <a:cs typeface="+mn-cs"/>
              </a:rPr>
              <a:t>Raport z wynikami badania do pobrania na: 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+mn-cs"/>
                <a:hlinkClick r:id="rId11"/>
              </a:rPr>
              <a:t>www.ncbr.gov.pl</a:t>
            </a:r>
            <a:r>
              <a:rPr lang="pl-PL" sz="1400" dirty="0">
                <a:solidFill>
                  <a:schemeClr val="tx1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19" name="Rectangle 59"/>
          <p:cNvSpPr/>
          <p:nvPr/>
        </p:nvSpPr>
        <p:spPr>
          <a:xfrm>
            <a:off x="6066780" y="2366893"/>
            <a:ext cx="415392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/>
                </a:solidFill>
                <a:latin typeface="+mn-lt"/>
                <a:cs typeface="+mn-cs"/>
              </a:rPr>
              <a:t>Minimalna, satysfakcjonująca stopa zwrotu z projektu B+R w okresie 5 lat od wdrożenia wyników</a:t>
            </a:r>
          </a:p>
        </p:txBody>
      </p:sp>
      <p:graphicFrame>
        <p:nvGraphicFramePr>
          <p:cNvPr id="20" name="Obiekt 19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0975875"/>
              </p:ext>
            </p:extLst>
          </p:nvPr>
        </p:nvGraphicFramePr>
        <p:xfrm>
          <a:off x="6714852" y="3267075"/>
          <a:ext cx="246697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Chart" r:id="rId12" imgW="2467043" imgH="2495460" progId="MSGraph.Chart.8">
                  <p:embed followColorScheme="full"/>
                </p:oleObj>
              </mc:Choice>
              <mc:Fallback>
                <p:oleObj name="Chart" r:id="rId12" imgW="2467043" imgH="2495460" progId="MSGraph.Chart.8">
                  <p:embed followColorScheme="full"/>
                  <p:pic>
                    <p:nvPicPr>
                      <p:cNvPr id="0" name="Object 65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4852" y="3267075"/>
                        <a:ext cx="2466975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Placeholder 15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978749" y="3324225"/>
            <a:ext cx="7683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/>
          <a:lstStyle>
            <a:lvl1pPr marL="0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Tx/>
              <a:buFontTx/>
              <a:buNone/>
              <a:tabLst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922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-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1689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›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922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alpha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roman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Font typeface="Arial" pitchFamily="34" charset="0"/>
              <a:buNone/>
              <a:defRPr sz="23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DB8FD723-C8E3-4608-9D80-0CDF7F208143}" type="datetime'''p''o''''w''yż''e''''''j ''''10''''''''''''''''0%'''">
              <a:rPr lang="pl-PL" sz="1200" smtClean="0">
                <a:solidFill>
                  <a:srgbClr val="000000"/>
                </a:solidFill>
                <a:latin typeface="+mj-lt"/>
              </a:rPr>
              <a:pPr indent="0"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powyżej 100%</a:t>
            </a:fld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indent="0"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pl-PL" sz="1400" dirty="0" smtClean="0">
                <a:solidFill>
                  <a:srgbClr val="000000"/>
                </a:solidFill>
                <a:latin typeface="+mj-lt"/>
                <a:sym typeface="Helvetica CE 55 Roman"/>
              </a:rPr>
              <a:t>11% odpowiedzi</a:t>
            </a:r>
            <a:endParaRPr lang="pl-PL" sz="1400" dirty="0">
              <a:solidFill>
                <a:srgbClr val="000000"/>
              </a:solidFill>
              <a:latin typeface="+mj-lt"/>
              <a:sym typeface="Helvetica CE 55 Roman"/>
            </a:endParaRPr>
          </a:p>
        </p:txBody>
      </p:sp>
      <p:sp>
        <p:nvSpPr>
          <p:cNvPr id="22" name="Text Placeholder 14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302106" y="4093153"/>
            <a:ext cx="739775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/>
          <a:lstStyle>
            <a:lvl1pPr marL="0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Tx/>
              <a:buFontTx/>
              <a:buNone/>
              <a:tabLst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922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-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1689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›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922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alpha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roman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Font typeface="Arial" pitchFamily="34" charset="0"/>
              <a:buNone/>
              <a:defRPr sz="23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8A078684-E63B-49D1-9900-CDC07C956EA9}" type="datetime'50'' ''''-'''''''''' ''1''''''''''0''''''''''''''''''0''%'''''">
              <a:rPr lang="pl-PL" sz="1200" smtClean="0">
                <a:solidFill>
                  <a:srgbClr val="000000"/>
                </a:solidFill>
                <a:latin typeface="+mj-lt"/>
              </a:rPr>
              <a:pPr indent="0"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50 - 100%</a:t>
            </a:fld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indent="0"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pl-PL" sz="1400" dirty="0" smtClean="0">
                <a:solidFill>
                  <a:srgbClr val="000000"/>
                </a:solidFill>
                <a:latin typeface="+mj-lt"/>
                <a:sym typeface="Helvetica CE 55 Roman"/>
              </a:rPr>
              <a:t>15% odpowiedzi</a:t>
            </a:r>
            <a:endParaRPr lang="pl-PL" sz="1400" dirty="0">
              <a:solidFill>
                <a:srgbClr val="000000"/>
              </a:solidFill>
              <a:latin typeface="+mj-lt"/>
              <a:sym typeface="Helvetica CE 55 Roman"/>
            </a:endParaRPr>
          </a:p>
        </p:txBody>
      </p:sp>
      <p:sp>
        <p:nvSpPr>
          <p:cNvPr id="23" name="Text Placeholder 8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532280" y="5255428"/>
            <a:ext cx="7683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/>
          <a:lstStyle>
            <a:lvl1pPr marL="0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Tx/>
              <a:buFontTx/>
              <a:buNone/>
              <a:tabLst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922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-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1689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›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922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alpha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roman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Font typeface="Arial" pitchFamily="34" charset="0"/>
              <a:buNone/>
              <a:defRPr sz="23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F5BDF9DA-E589-4B5B-B69C-B7E237D50BB7}" type="datetime'2''''''''''''0'''''''''' ''-'''''''' 50''''''''%'''''''">
              <a:rPr lang="pl-PL" sz="1200" smtClean="0">
                <a:solidFill>
                  <a:srgbClr val="000000"/>
                </a:solidFill>
                <a:latin typeface="+mj-lt"/>
              </a:rPr>
              <a:pPr indent="0" algn="r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20 - 50%</a:t>
            </a:fld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indent="0"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pl-PL" sz="1400" dirty="0" smtClean="0">
                <a:solidFill>
                  <a:srgbClr val="000000"/>
                </a:solidFill>
                <a:latin typeface="+mj-lt"/>
                <a:sym typeface="Helvetica CE 55 Roman"/>
              </a:rPr>
              <a:t>22% odpowiedzi</a:t>
            </a:r>
            <a:endParaRPr lang="pl-PL" sz="1400" dirty="0">
              <a:solidFill>
                <a:srgbClr val="000000"/>
              </a:solidFill>
              <a:latin typeface="+mj-lt"/>
              <a:sym typeface="Helvetica CE 55 Roman"/>
            </a:endParaRPr>
          </a:p>
        </p:txBody>
      </p:sp>
      <p:sp>
        <p:nvSpPr>
          <p:cNvPr id="24" name="Text Placeholder 7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659068" y="5297283"/>
            <a:ext cx="7683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/>
          <a:lstStyle>
            <a:lvl1pPr marL="0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Tx/>
              <a:buFontTx/>
              <a:buNone/>
              <a:tabLst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922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-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1689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›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922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alpha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roman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Font typeface="Arial" pitchFamily="34" charset="0"/>
              <a:buNone/>
              <a:defRPr sz="23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786D5A96-4781-4CD2-A1FE-AFF0B0B7FF1E}" type="datetime'''''11'' ''''-'''' ''''''''''''''2''0%'''">
              <a:rPr lang="pl-PL" sz="1200" smtClean="0">
                <a:solidFill>
                  <a:srgbClr val="000000"/>
                </a:solidFill>
                <a:latin typeface="+mj-lt"/>
              </a:rPr>
              <a:pPr inden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11 - 20%</a:t>
            </a:fld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pl-PL" sz="1400" dirty="0" smtClean="0">
                <a:solidFill>
                  <a:srgbClr val="000000"/>
                </a:solidFill>
                <a:latin typeface="+mj-lt"/>
                <a:sym typeface="Helvetica CE 55 Roman"/>
              </a:rPr>
              <a:t>24% odpowiedzi</a:t>
            </a:r>
            <a:endParaRPr lang="pl-PL" sz="1400" dirty="0">
              <a:solidFill>
                <a:srgbClr val="000000"/>
              </a:solidFill>
              <a:latin typeface="+mj-lt"/>
              <a:sym typeface="Helvetica CE 55 Roman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803084" y="3417290"/>
            <a:ext cx="76835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/>
          <a:lstStyle>
            <a:lvl1pPr marL="0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Tx/>
              <a:buFontTx/>
              <a:buNone/>
              <a:tabLst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2922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-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1689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Font typeface="Georgia" pitchFamily="18" charset="0"/>
              <a:buChar char="›"/>
              <a:defRPr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2922" marR="0" indent="-312922" algn="l" defTabSz="10430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625845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alpha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938767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SzPct val="100000"/>
              <a:buFont typeface="+mj-lt"/>
              <a:buAutoNum type="romanLcPeriod"/>
              <a:defRPr sz="23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312922" algn="l" defTabSz="104307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27"/>
              </a:spcAft>
              <a:buFont typeface="Arial" pitchFamily="34" charset="0"/>
              <a:buNone/>
              <a:defRPr sz="23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fld id="{B7BEC867-1BF1-457C-942F-6296BBC25A3E}" type="datetime'''''''0'' ''''-'''''''''''''''''''''''''''''''' ''''1''0%'''''">
              <a:rPr lang="pl-PL" sz="1200" smtClean="0">
                <a:solidFill>
                  <a:srgbClr val="000000"/>
                </a:solidFill>
                <a:latin typeface="+mj-lt"/>
              </a:rPr>
              <a:pPr inden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t>0 - 10%</a:t>
            </a:fld>
            <a:endParaRPr lang="pl-PL" sz="1200" dirty="0" smtClean="0">
              <a:solidFill>
                <a:srgbClr val="000000"/>
              </a:solidFill>
              <a:latin typeface="+mj-lt"/>
            </a:endParaRPr>
          </a:p>
          <a:p>
            <a:pPr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pl-PL" sz="1400" dirty="0" smtClean="0">
                <a:solidFill>
                  <a:srgbClr val="000000"/>
                </a:solidFill>
                <a:latin typeface="+mj-lt"/>
                <a:sym typeface="Helvetica CE 55 Roman"/>
              </a:rPr>
              <a:t>28% odpowiedzi</a:t>
            </a:r>
            <a:endParaRPr lang="pl-PL" sz="1400" dirty="0">
              <a:solidFill>
                <a:srgbClr val="000000"/>
              </a:solidFill>
              <a:latin typeface="+mj-lt"/>
              <a:sym typeface="Helvetica CE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0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1518247" y="1908424"/>
            <a:ext cx="7860901" cy="2376263"/>
            <a:chOff x="1518247" y="3348583"/>
            <a:chExt cx="8015012" cy="1839162"/>
          </a:xfrm>
        </p:grpSpPr>
        <p:sp>
          <p:nvSpPr>
            <p:cNvPr id="4" name="Rectangle 6"/>
            <p:cNvSpPr/>
            <p:nvPr/>
          </p:nvSpPr>
          <p:spPr>
            <a:xfrm>
              <a:off x="1550790" y="3348583"/>
              <a:ext cx="7961635" cy="7494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pl-PL" sz="1600" b="1" dirty="0">
                  <a:solidFill>
                    <a:schemeClr val="tx1"/>
                  </a:solidFill>
                </a:rPr>
                <a:t>Wartość nakładów wewnętrznych ogółem na działalność badawczą i rozwojową (GERD) w 2015 r. kształtowała się na poziomie 18 060,7 mln zł, tj. o 11,7% wyższym niż w roku poprzednim.</a:t>
              </a:r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36"/>
            <p:cNvSpPr/>
            <p:nvPr/>
          </p:nvSpPr>
          <p:spPr>
            <a:xfrm>
              <a:off x="1518247" y="4412982"/>
              <a:ext cx="8015012" cy="7747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pl-PL" sz="1600" b="1" dirty="0">
                  <a:solidFill>
                    <a:schemeClr val="tx1"/>
                  </a:solidFill>
                </a:rPr>
                <a:t>Intensywność prac B+R, czyli udział nakładów wewnętrznych na badania i prace rozwojowe w PKB, wyniosła 1,00% (wobec 0,94% w 2014 r.). </a:t>
              </a:r>
              <a:endParaRPr lang="pl-PL" sz="1600" b="1" dirty="0"/>
            </a:p>
          </p:txBody>
        </p:sp>
      </p:grpSp>
      <p:sp>
        <p:nvSpPr>
          <p:cNvPr id="10" name="Rectangle 36"/>
          <p:cNvSpPr/>
          <p:nvPr/>
        </p:nvSpPr>
        <p:spPr>
          <a:xfrm>
            <a:off x="1446933" y="4716735"/>
            <a:ext cx="8015012" cy="10664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Spośród czterech sektorów wykonawczych największy udział w nakładach wewnętrznych na prace B+R poniósł sektor przedsiębiorstw (46,5% nakładów ogółem). </a:t>
            </a:r>
            <a:endParaRPr lang="pl-PL" sz="1600" b="1" dirty="0" smtClean="0">
              <a:solidFill>
                <a:schemeClr val="tx1"/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W </a:t>
            </a:r>
            <a:r>
              <a:rPr lang="pl-PL" sz="1600" b="1" dirty="0">
                <a:solidFill>
                  <a:schemeClr val="tx1"/>
                </a:solidFill>
              </a:rPr>
              <a:t>działalności badawczej i rozwojowej (B+R) w 2015 r. zatrudnionych było 157,9 tys. osób, tj. o 2,9% więcej niż przed rokiem.</a:t>
            </a:r>
          </a:p>
        </p:txBody>
      </p:sp>
    </p:spTree>
    <p:extLst>
      <p:ext uri="{BB962C8B-B14F-4D97-AF65-F5344CB8AC3E}">
        <p14:creationId xmlns:p14="http://schemas.microsoft.com/office/powerpoint/2010/main" val="27000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trzałka w górę 29"/>
          <p:cNvSpPr/>
          <p:nvPr/>
        </p:nvSpPr>
        <p:spPr>
          <a:xfrm>
            <a:off x="2136953" y="888225"/>
            <a:ext cx="1270149" cy="5412686"/>
          </a:xfrm>
          <a:prstGeom prst="up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-23591" y="181483"/>
            <a:ext cx="7886700" cy="93345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bg1"/>
                </a:solidFill>
              </a:rPr>
              <a:t>Szybka Ścieżka </a:t>
            </a:r>
            <a:r>
              <a:rPr lang="pl-PL" sz="2000" b="1" dirty="0" smtClean="0">
                <a:solidFill>
                  <a:schemeClr val="bg1"/>
                </a:solidFill>
              </a:rPr>
              <a:t>Poddziałanie </a:t>
            </a:r>
            <a:r>
              <a:rPr lang="pl-PL" sz="2000" b="1" dirty="0">
                <a:solidFill>
                  <a:schemeClr val="bg1"/>
                </a:solidFill>
              </a:rPr>
              <a:t>1.1.1 </a:t>
            </a:r>
            <a:r>
              <a:rPr lang="pl-PL" sz="2000" b="1" i="1" dirty="0">
                <a:solidFill>
                  <a:schemeClr val="bg1"/>
                </a:solidFill>
              </a:rPr>
              <a:t>Badania przemysłowe i prace rozwojowe </a:t>
            </a:r>
            <a:r>
              <a:rPr lang="pl-PL" sz="2000" b="1" dirty="0">
                <a:solidFill>
                  <a:schemeClr val="bg1"/>
                </a:solidFill>
              </a:rPr>
              <a:t>realizowane </a:t>
            </a:r>
            <a:r>
              <a:rPr lang="pl-PL" sz="2000" b="1" i="1" dirty="0" smtClean="0">
                <a:solidFill>
                  <a:schemeClr val="bg1"/>
                </a:solidFill>
              </a:rPr>
              <a:t>przez przedsiębiorców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554258" y="1111984"/>
            <a:ext cx="9833002" cy="4952139"/>
            <a:chOff x="0" y="3349898"/>
            <a:chExt cx="19028228" cy="8345002"/>
          </a:xfrm>
        </p:grpSpPr>
        <p:sp>
          <p:nvSpPr>
            <p:cNvPr id="6" name="Prostokąt 5"/>
            <p:cNvSpPr/>
            <p:nvPr/>
          </p:nvSpPr>
          <p:spPr>
            <a:xfrm>
              <a:off x="232391" y="7392377"/>
              <a:ext cx="2170015" cy="73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b="1" dirty="0" smtClean="0">
                  <a:latin typeface="+mn-lt"/>
                </a:rPr>
                <a:t>Badania </a:t>
              </a:r>
            </a:p>
            <a:p>
              <a:r>
                <a:rPr lang="pl-PL" sz="1400" b="1" dirty="0" smtClean="0">
                  <a:latin typeface="+mn-lt"/>
                </a:rPr>
                <a:t>przemysłowe</a:t>
              </a:r>
              <a:endParaRPr lang="pl-PL" sz="1400" b="1" dirty="0">
                <a:latin typeface="+mn-lt"/>
              </a:endParaRPr>
            </a:p>
          </p:txBody>
        </p:sp>
        <p:sp>
          <p:nvSpPr>
            <p:cNvPr id="7" name="Nawias klamrowy otwierający 6"/>
            <p:cNvSpPr/>
            <p:nvPr/>
          </p:nvSpPr>
          <p:spPr>
            <a:xfrm>
              <a:off x="2808248" y="6023429"/>
              <a:ext cx="384895" cy="4198257"/>
            </a:xfrm>
            <a:prstGeom prst="leftBrace">
              <a:avLst/>
            </a:prstGeom>
            <a:noFill/>
            <a:ln w="25400" cap="flat">
              <a:solidFill>
                <a:schemeClr val="accent5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4289949"/>
              <a:ext cx="2367645" cy="755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 dirty="0" smtClean="0">
                  <a:latin typeface="+mn-lt"/>
                </a:rPr>
                <a:t>Prace rozwojowe</a:t>
              </a:r>
              <a:endParaRPr lang="pl-PL" sz="1400" b="1" dirty="0">
                <a:latin typeface="+mn-lt"/>
              </a:endParaRPr>
            </a:p>
          </p:txBody>
        </p:sp>
        <p:sp>
          <p:nvSpPr>
            <p:cNvPr id="9" name="Nawias klamrowy otwierający 8"/>
            <p:cNvSpPr/>
            <p:nvPr/>
          </p:nvSpPr>
          <p:spPr>
            <a:xfrm>
              <a:off x="2459907" y="3429001"/>
              <a:ext cx="442526" cy="2855686"/>
            </a:xfrm>
            <a:prstGeom prst="leftBrace">
              <a:avLst/>
            </a:prstGeom>
            <a:noFill/>
            <a:ln w="25400" cap="flat">
              <a:solidFill>
                <a:schemeClr val="accent5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n-lt"/>
              </a:endParaRPr>
            </a:p>
          </p:txBody>
        </p:sp>
        <p:sp>
          <p:nvSpPr>
            <p:cNvPr id="10" name="Nawias klamrowy otwierający 9"/>
            <p:cNvSpPr/>
            <p:nvPr/>
          </p:nvSpPr>
          <p:spPr>
            <a:xfrm>
              <a:off x="2454463" y="9985829"/>
              <a:ext cx="390337" cy="1623784"/>
            </a:xfrm>
            <a:prstGeom prst="leftBrace">
              <a:avLst/>
            </a:prstGeom>
            <a:noFill/>
            <a:ln w="25400" cap="flat">
              <a:solidFill>
                <a:schemeClr val="accent5">
                  <a:lumMod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0" y="10961052"/>
              <a:ext cx="2612572" cy="73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b="1" dirty="0" smtClean="0">
                  <a:latin typeface="+mn-lt"/>
                </a:rPr>
                <a:t>Badania </a:t>
              </a:r>
            </a:p>
            <a:p>
              <a:r>
                <a:rPr lang="pl-PL" sz="1400" b="1" dirty="0" smtClean="0">
                  <a:latin typeface="+mn-lt"/>
                </a:rPr>
                <a:t>podstawowe</a:t>
              </a: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429000" y="9859861"/>
              <a:ext cx="1681843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2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3450773" y="10734768"/>
              <a:ext cx="1681843" cy="5359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</a:t>
              </a: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 </a:t>
              </a: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1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396341" y="8716859"/>
              <a:ext cx="1681843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3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401785" y="7840559"/>
              <a:ext cx="1681843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4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3401785" y="6942488"/>
              <a:ext cx="1681843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5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499758" y="5906531"/>
              <a:ext cx="1447797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6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3521528" y="3362897"/>
              <a:ext cx="1447797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9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3521528" y="4885091"/>
              <a:ext cx="1447797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7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3494316" y="4095874"/>
              <a:ext cx="1447797" cy="4460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TRL 8</a:t>
              </a:r>
              <a:endParaRPr kumimoji="0" lang="pl-PL" sz="14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954816" y="10712271"/>
              <a:ext cx="11919857" cy="431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latin typeface="+mn-lt"/>
                </a:rPr>
                <a:t>zaobserwowano i opisano podstawowe zasady danego zjawiska </a:t>
              </a:r>
              <a:endParaRPr lang="pl-PL" sz="1400" dirty="0">
                <a:latin typeface="+mn-lt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5257800" y="8652966"/>
              <a:ext cx="13030201" cy="73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400" dirty="0" smtClean="0">
                  <a:latin typeface="+mn-lt"/>
                </a:rPr>
                <a:t>potwierdzono analitycznie i eksperymentalnie krytyczne funkcje </a:t>
              </a:r>
            </a:p>
            <a:p>
              <a:pPr algn="l"/>
              <a:r>
                <a:rPr lang="pl-PL" sz="1400" dirty="0" smtClean="0">
                  <a:latin typeface="+mn-lt"/>
                </a:rPr>
                <a:t>lub koncepcje technologii</a:t>
              </a: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5217885" y="7575280"/>
              <a:ext cx="10335987" cy="73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400" dirty="0" smtClean="0">
                  <a:latin typeface="+mn-lt"/>
                </a:rPr>
                <a:t>zweryfikowano komponenty technologii lub podstawowe jej podsystemy w warunkach laboratoryjnych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239657" y="6564723"/>
              <a:ext cx="12874170" cy="73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400" dirty="0" smtClean="0">
                  <a:latin typeface="+mn-lt"/>
                </a:rPr>
                <a:t>zweryfikowano komponenty lub podstawowe podsystemy </a:t>
              </a:r>
            </a:p>
            <a:p>
              <a:pPr algn="l"/>
              <a:r>
                <a:rPr lang="pl-PL" sz="1400" dirty="0" smtClean="0">
                  <a:latin typeface="+mn-lt"/>
                </a:rPr>
                <a:t>technologii w środowisku zbliżonym do rzeczywistego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5297714" y="5541373"/>
              <a:ext cx="12990285" cy="73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400" dirty="0" smtClean="0">
                  <a:latin typeface="+mn-lt"/>
                </a:rPr>
                <a:t>dokonano demonstracji prototypu lub modelu systemu albo podsystemu technologii w warunkach zbliżonych do rzeczywistych</a:t>
              </a: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5326741" y="4547052"/>
              <a:ext cx="13701487" cy="733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pl-PL" sz="1400" dirty="0" smtClean="0">
                  <a:latin typeface="+mn-lt"/>
                </a:rPr>
                <a:t>dokonano demonstracji prototypu technologii w warunkach operacyjnych. </a:t>
              </a:r>
            </a:p>
            <a:p>
              <a:pPr algn="l"/>
              <a:r>
                <a:rPr lang="pl-PL" sz="1400" dirty="0" smtClean="0">
                  <a:latin typeface="+mn-lt"/>
                </a:rPr>
                <a:t>Prototyp jest już prawie na poziomie systemu operacyjnego</a:t>
              </a: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5050971" y="3974014"/>
              <a:ext cx="11132458" cy="431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latin typeface="+mn-lt"/>
                </a:rPr>
                <a:t>zakończono badania i demonstrację ostatecznej formy technologii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080000" y="3349898"/>
              <a:ext cx="13208001" cy="4316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400" dirty="0" smtClean="0">
                  <a:latin typeface="+mn-lt"/>
                </a:rPr>
                <a:t>sprawdzenie technologii w warunkach rzeczywistych odniosło zamierzony efekt</a:t>
              </a:r>
            </a:p>
          </p:txBody>
        </p:sp>
      </p:grpSp>
      <p:sp>
        <p:nvSpPr>
          <p:cNvPr id="29" name="Prostokąt 28"/>
          <p:cNvSpPr/>
          <p:nvPr/>
        </p:nvSpPr>
        <p:spPr>
          <a:xfrm>
            <a:off x="3206582" y="4999795"/>
            <a:ext cx="125240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1400" dirty="0" smtClean="0">
                <a:latin typeface="+mn-lt"/>
              </a:rPr>
              <a:t>określono koncepcję technologii lub jej przyszłe zastosowanie</a:t>
            </a:r>
          </a:p>
        </p:txBody>
      </p:sp>
    </p:spTree>
    <p:extLst>
      <p:ext uri="{BB962C8B-B14F-4D97-AF65-F5344CB8AC3E}">
        <p14:creationId xmlns:p14="http://schemas.microsoft.com/office/powerpoint/2010/main" val="23290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90673"/>
              </p:ext>
            </p:extLst>
          </p:nvPr>
        </p:nvGraphicFramePr>
        <p:xfrm>
          <a:off x="738188" y="2687900"/>
          <a:ext cx="9289031" cy="310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9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79"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Prowadzenie</a:t>
                      </a:r>
                      <a:r>
                        <a:rPr lang="pl-PL" sz="1800" b="0" baseline="0" dirty="0" smtClean="0">
                          <a:solidFill>
                            <a:schemeClr val="tx1"/>
                          </a:solidFill>
                        </a:rPr>
                        <a:t> projektów B+R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dirty="0" smtClean="0">
                          <a:solidFill>
                            <a:schemeClr val="tx1"/>
                          </a:solidFill>
                        </a:rPr>
                        <a:t>Działanie</a:t>
                      </a:r>
                      <a:r>
                        <a:rPr lang="pl-PL" sz="1800" b="0" i="0" baseline="0" dirty="0" smtClean="0">
                          <a:solidFill>
                            <a:schemeClr val="tx1"/>
                          </a:solidFill>
                        </a:rPr>
                        <a:t> 1.1.1 PO IR –</a:t>
                      </a:r>
                      <a:r>
                        <a:rPr lang="pl-PL" sz="18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Szybka Ścieżka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i="0" baseline="0" dirty="0" smtClean="0">
                          <a:solidFill>
                            <a:schemeClr val="tx1"/>
                          </a:solidFill>
                        </a:rPr>
                        <a:t>Działanie 1.1.2 PO IR – </a:t>
                      </a:r>
                      <a:r>
                        <a:rPr lang="pl-PL" sz="1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Linie pilotażowe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i="0" baseline="0" dirty="0" smtClean="0">
                          <a:solidFill>
                            <a:schemeClr val="tx1"/>
                          </a:solidFill>
                        </a:rPr>
                        <a:t>Działanie 1.2 PO IR – </a:t>
                      </a:r>
                      <a:r>
                        <a:rPr lang="pl-PL" sz="1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Programy sektorowe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Działanie 4.1.2 PO IR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1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Regionalne agendy - naukowo badawcze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800" b="0" i="0" baseline="0" dirty="0" smtClean="0">
                          <a:solidFill>
                            <a:schemeClr val="tx1"/>
                          </a:solidFill>
                        </a:rPr>
                        <a:t>Działanie 4.1.4 PO IR – </a:t>
                      </a:r>
                      <a:r>
                        <a:rPr lang="pl-PL" sz="1800" b="1" i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Projekty aplikacyjne</a:t>
                      </a:r>
                      <a:endParaRPr lang="en-GB" sz="1800" b="1" i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Narodowe Centrum Badań i Rozwoju</a:t>
                      </a:r>
                    </a:p>
                    <a:p>
                      <a:pPr algn="l"/>
                      <a:r>
                        <a:rPr lang="en-GB" sz="1800" b="0" dirty="0" smtClean="0">
                          <a:solidFill>
                            <a:srgbClr val="0070C0"/>
                          </a:solidFill>
                        </a:rPr>
                        <a:t>http://www.ncbir.pl/</a:t>
                      </a:r>
                      <a:endParaRPr lang="pl-PL" sz="1800" b="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T="45717" marB="45717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21006"/>
              </p:ext>
            </p:extLst>
          </p:nvPr>
        </p:nvGraphicFramePr>
        <p:xfrm>
          <a:off x="738187" y="1692399"/>
          <a:ext cx="9289031" cy="101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8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2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</a:rPr>
                        <a:t>Start-</a:t>
                      </a:r>
                      <a:r>
                        <a:rPr lang="pl-PL" sz="1800" b="0" dirty="0" err="1" smtClean="0">
                          <a:solidFill>
                            <a:schemeClr val="tx1"/>
                          </a:solidFill>
                        </a:rPr>
                        <a:t>up</a:t>
                      </a:r>
                      <a:endParaRPr lang="en-GB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Działanie 1.3.1 </a:t>
                      </a:r>
                      <a:r>
                        <a:rPr lang="pl-PL" sz="1800" b="1" i="1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BRIdgeAlfa</a:t>
                      </a:r>
                      <a:endParaRPr lang="en-GB" sz="1800" b="1" i="1" kern="1200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8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T="45726" marB="4572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594172" y="252239"/>
            <a:ext cx="34068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600" dirty="0">
                <a:solidFill>
                  <a:schemeClr val="bg1"/>
                </a:solidFill>
                <a:latin typeface="+mj-lt"/>
              </a:rPr>
              <a:t>Szczegółowe informacje</a:t>
            </a:r>
            <a:endParaRPr lang="pl-PL" sz="2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43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3591" y="181483"/>
            <a:ext cx="7886700" cy="93345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bg1"/>
                </a:solidFill>
              </a:rPr>
              <a:t>Szybka Ścieżka </a:t>
            </a:r>
            <a:r>
              <a:rPr lang="pl-PL" sz="2000" b="1" dirty="0" smtClean="0">
                <a:solidFill>
                  <a:schemeClr val="bg1"/>
                </a:solidFill>
              </a:rPr>
              <a:t>Poddziałanie </a:t>
            </a:r>
            <a:r>
              <a:rPr lang="pl-PL" sz="2000" b="1" dirty="0">
                <a:solidFill>
                  <a:schemeClr val="bg1"/>
                </a:solidFill>
              </a:rPr>
              <a:t>1.1.1 </a:t>
            </a:r>
            <a:r>
              <a:rPr lang="pl-PL" sz="2000" b="1" i="1" dirty="0">
                <a:solidFill>
                  <a:schemeClr val="bg1"/>
                </a:solidFill>
              </a:rPr>
              <a:t>Badania przemysłowe i prace rozwojowe </a:t>
            </a:r>
            <a:r>
              <a:rPr lang="pl-PL" sz="2000" b="1" dirty="0">
                <a:solidFill>
                  <a:schemeClr val="bg1"/>
                </a:solidFill>
              </a:rPr>
              <a:t>realizowane </a:t>
            </a:r>
            <a:r>
              <a:rPr lang="pl-PL" sz="2000" b="1" i="1" dirty="0" smtClean="0">
                <a:solidFill>
                  <a:schemeClr val="bg1"/>
                </a:solidFill>
              </a:rPr>
              <a:t>przez przedsiębiorców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73888"/>
              </p:ext>
            </p:extLst>
          </p:nvPr>
        </p:nvGraphicFramePr>
        <p:xfrm>
          <a:off x="954212" y="1908423"/>
          <a:ext cx="6102678" cy="282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2084"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pl-PL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pl-PL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pl-PL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endParaRPr lang="pl-PL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Badania</a:t>
                      </a:r>
                      <a:r>
                        <a:rPr lang="pl-PL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przemysłowe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Prace rozwojowe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2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Mikro przedsiębiorca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45%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2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Makro przedsiębiorca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45%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2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Średni przedsiębiorca</a:t>
                      </a:r>
                    </a:p>
                    <a:p>
                      <a:pPr algn="ctr"/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60%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35%</a:t>
                      </a:r>
                      <a:endParaRPr lang="pl-PL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61"/>
          <p:cNvSpPr txBox="1"/>
          <p:nvPr/>
        </p:nvSpPr>
        <p:spPr bwMode="auto">
          <a:xfrm>
            <a:off x="7356177" y="1764407"/>
            <a:ext cx="2880320" cy="298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lIns="72000" tIns="71975" rIns="72000" bIns="71975" anchor="ctr"/>
          <a:lstStyle>
            <a:defPPr>
              <a:defRPr lang="en-US"/>
            </a:defPPr>
            <a:lvl1pPr marL="87282">
              <a:spcBef>
                <a:spcPts val="100"/>
              </a:spcBef>
              <a:spcAft>
                <a:spcPts val="600"/>
              </a:spcAft>
              <a:buClr>
                <a:srgbClr val="000000"/>
              </a:buClr>
              <a:defRPr sz="1200" b="1" i="1">
                <a:solidFill>
                  <a:schemeClr val="tx2"/>
                </a:solidFill>
                <a:latin typeface="Georgia"/>
                <a:ea typeface="Times New Roman"/>
                <a:cs typeface="Times New Roman"/>
              </a:defRPr>
            </a:lvl1pPr>
            <a:lvl2pPr marL="92043" lvl="1">
              <a:spcAft>
                <a:spcPts val="600"/>
              </a:spcAft>
              <a:buClr>
                <a:srgbClr val="000000"/>
              </a:buClr>
              <a:defRPr sz="900" b="1">
                <a:latin typeface="Georgia"/>
                <a:ea typeface="Times New Roman"/>
                <a:cs typeface="Times New Roman"/>
              </a:defRPr>
            </a:lvl2pPr>
            <a:lvl3pPr marL="266700" lvl="2" indent="-17780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900">
                <a:latin typeface="Georgia"/>
                <a:ea typeface="Times New Roman"/>
                <a:cs typeface="Times New Roman"/>
              </a:defRPr>
            </a:lvl3pPr>
          </a:lstStyle>
          <a:p>
            <a:pPr eaLnBrk="1" fontAlgn="auto" hangingPunct="1">
              <a:spcBef>
                <a:spcPts val="0"/>
              </a:spcBef>
              <a:defRPr/>
            </a:pPr>
            <a:r>
              <a:rPr lang="pl-PL" sz="1800" dirty="0">
                <a:latin typeface="+mn-lt"/>
              </a:rPr>
              <a:t>Premia +15% </a:t>
            </a:r>
            <a:r>
              <a:rPr lang="pl-PL" sz="1800" dirty="0" smtClean="0">
                <a:latin typeface="+mn-lt"/>
              </a:rPr>
              <a:t> </a:t>
            </a:r>
            <a:r>
              <a:rPr lang="pl-PL" sz="18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jeśli spełnienie warunku: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pl-PL" sz="1800" i="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Szerokie rozpowszechnianie </a:t>
            </a:r>
            <a:r>
              <a:rPr lang="pl-PL" sz="18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wyników badań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pl-PL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Poziom dofinansowania nie może przekroczyć 80% przy uwzględnieniu premii</a:t>
            </a:r>
            <a:endParaRPr lang="pl-PL" sz="1800" b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882204" y="1260351"/>
            <a:ext cx="7886700" cy="5461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</a:rPr>
              <a:t>Koszty kwalifikowane do dotacji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-23591" y="181483"/>
            <a:ext cx="7886700" cy="93345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bg1"/>
                </a:solidFill>
              </a:rPr>
              <a:t>Szybka Ścieżka </a:t>
            </a:r>
            <a:r>
              <a:rPr lang="pl-PL" sz="2000" b="1" dirty="0" smtClean="0">
                <a:solidFill>
                  <a:schemeClr val="bg1"/>
                </a:solidFill>
              </a:rPr>
              <a:t>Poddziałanie </a:t>
            </a:r>
            <a:r>
              <a:rPr lang="pl-PL" sz="2000" b="1" dirty="0">
                <a:solidFill>
                  <a:schemeClr val="bg1"/>
                </a:solidFill>
              </a:rPr>
              <a:t>1.1.1 </a:t>
            </a:r>
            <a:r>
              <a:rPr lang="pl-PL" sz="2000" b="1" i="1" dirty="0">
                <a:solidFill>
                  <a:schemeClr val="bg1"/>
                </a:solidFill>
              </a:rPr>
              <a:t>Badania przemysłowe i prace rozwojowe </a:t>
            </a:r>
            <a:r>
              <a:rPr lang="pl-PL" sz="2000" b="1" dirty="0">
                <a:solidFill>
                  <a:schemeClr val="bg1"/>
                </a:solidFill>
              </a:rPr>
              <a:t>realizowane </a:t>
            </a:r>
            <a:r>
              <a:rPr lang="pl-PL" sz="2000" b="1" i="1" dirty="0" smtClean="0">
                <a:solidFill>
                  <a:schemeClr val="bg1"/>
                </a:solidFill>
              </a:rPr>
              <a:t>przez przedsiębiorców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882204" y="1908423"/>
            <a:ext cx="7886700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kern="0" dirty="0">
                <a:solidFill>
                  <a:schemeClr val="tx1"/>
                </a:solidFill>
              </a:rPr>
              <a:t>Koszty zatrudnienia personelu badawczego i pomocniczego (wynagrodzenia)</a:t>
            </a:r>
          </a:p>
        </p:txBody>
      </p:sp>
      <p:sp>
        <p:nvSpPr>
          <p:cNvPr id="10" name="Rectangle 6"/>
          <p:cNvSpPr/>
          <p:nvPr/>
        </p:nvSpPr>
        <p:spPr>
          <a:xfrm>
            <a:off x="882204" y="2916535"/>
            <a:ext cx="7886700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kern="0" dirty="0">
                <a:solidFill>
                  <a:schemeClr val="tx1"/>
                </a:solidFill>
              </a:rPr>
              <a:t>Podwykonawstwo (ograniczenia wartościowe i </a:t>
            </a:r>
            <a:r>
              <a:rPr lang="pl-PL" sz="1800" kern="0" dirty="0" smtClean="0">
                <a:solidFill>
                  <a:schemeClr val="tx1"/>
                </a:solidFill>
              </a:rPr>
              <a:t>podmiotowe)</a:t>
            </a:r>
            <a:endParaRPr lang="pl-PL" sz="1800" kern="0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868062" y="3999695"/>
            <a:ext cx="790084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kern="0" dirty="0">
                <a:solidFill>
                  <a:schemeClr val="tx1"/>
                </a:solidFill>
              </a:rPr>
              <a:t>Pozostałe koszty operacyjne</a:t>
            </a:r>
          </a:p>
        </p:txBody>
      </p:sp>
      <p:sp>
        <p:nvSpPr>
          <p:cNvPr id="12" name="Rectangle 6"/>
          <p:cNvSpPr/>
          <p:nvPr/>
        </p:nvSpPr>
        <p:spPr>
          <a:xfrm>
            <a:off x="882204" y="5148783"/>
            <a:ext cx="7900842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7432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kern="0" dirty="0">
                <a:solidFill>
                  <a:schemeClr val="tx1"/>
                </a:solidFill>
              </a:rPr>
              <a:t>Koszty pośrednie (do 17%)</a:t>
            </a:r>
          </a:p>
        </p:txBody>
      </p:sp>
    </p:spTree>
    <p:extLst>
      <p:ext uri="{BB962C8B-B14F-4D97-AF65-F5344CB8AC3E}">
        <p14:creationId xmlns:p14="http://schemas.microsoft.com/office/powerpoint/2010/main" val="20508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34022"/>
              </p:ext>
            </p:extLst>
          </p:nvPr>
        </p:nvGraphicFramePr>
        <p:xfrm>
          <a:off x="1591619" y="2340471"/>
          <a:ext cx="6840759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Sektor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złożonych</a:t>
                      </a:r>
                      <a:r>
                        <a:rPr lang="pl-PL" baseline="0" dirty="0" smtClean="0"/>
                        <a:t> wniosków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Liczba wybranych</a:t>
                      </a:r>
                      <a:r>
                        <a:rPr lang="pl-PL" baseline="0" dirty="0" smtClean="0"/>
                        <a:t>  projektów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Wielkość dofinansowania</a:t>
                      </a:r>
                      <a:r>
                        <a:rPr lang="pl-PL" baseline="0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endParaRPr lang="pl-PL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pl-PL" sz="1600" b="1" dirty="0" smtClean="0">
                          <a:latin typeface="+mn-lt"/>
                        </a:rPr>
                        <a:t>MŚP</a:t>
                      </a:r>
                    </a:p>
                    <a:p>
                      <a:pPr algn="ctr"/>
                      <a:endParaRPr lang="pl-PL" sz="1600" dirty="0" smtClean="0">
                        <a:latin typeface="+mn-lt"/>
                      </a:endParaRPr>
                    </a:p>
                    <a:p>
                      <a:pPr algn="ctr"/>
                      <a:endParaRPr lang="pl-PL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2627</a:t>
                      </a:r>
                      <a:endParaRPr lang="pl-PL" sz="16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</a:t>
                      </a:r>
                      <a:endParaRPr lang="pl-PL" sz="16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 smtClean="0"/>
                    </a:p>
                    <a:p>
                      <a:pPr algn="ctr"/>
                      <a:r>
                        <a:rPr lang="pl-PL" b="1" dirty="0" smtClean="0"/>
                        <a:t>1,35 mld zł</a:t>
                      </a:r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-23591" y="181483"/>
            <a:ext cx="7886700" cy="93345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bg1"/>
                </a:solidFill>
              </a:rPr>
              <a:t>Szybka Ścieżka </a:t>
            </a:r>
            <a:r>
              <a:rPr lang="pl-PL" sz="2000" b="1" dirty="0" smtClean="0">
                <a:solidFill>
                  <a:schemeClr val="bg1"/>
                </a:solidFill>
              </a:rPr>
              <a:t>Poddziałanie </a:t>
            </a:r>
            <a:r>
              <a:rPr lang="pl-PL" sz="2000" b="1" dirty="0">
                <a:solidFill>
                  <a:schemeClr val="bg1"/>
                </a:solidFill>
              </a:rPr>
              <a:t>1.1.1 </a:t>
            </a:r>
            <a:r>
              <a:rPr lang="pl-PL" sz="2000" b="1" i="1" dirty="0">
                <a:solidFill>
                  <a:schemeClr val="bg1"/>
                </a:solidFill>
              </a:rPr>
              <a:t>Badania przemysłowe i prace rozwojowe </a:t>
            </a:r>
            <a:r>
              <a:rPr lang="pl-PL" sz="2000" b="1" dirty="0">
                <a:solidFill>
                  <a:schemeClr val="bg1"/>
                </a:solidFill>
              </a:rPr>
              <a:t>realizowane </a:t>
            </a:r>
            <a:r>
              <a:rPr lang="pl-PL" sz="2000" b="1" i="1" dirty="0" smtClean="0">
                <a:solidFill>
                  <a:schemeClr val="bg1"/>
                </a:solidFill>
              </a:rPr>
              <a:t>przez przedsiębiorców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54123" y="1367189"/>
            <a:ext cx="7915753" cy="5461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pl-PL" b="1" dirty="0" smtClean="0">
                <a:solidFill>
                  <a:schemeClr val="bg1"/>
                </a:solidFill>
                <a:latin typeface="+mn-lt"/>
              </a:rPr>
              <a:t>Jak wygląda praktyka?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05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3591" y="181483"/>
            <a:ext cx="7886700" cy="933450"/>
          </a:xfrm>
          <a:prstGeom prst="rect">
            <a:avLst/>
          </a:prstGeom>
        </p:spPr>
        <p:txBody>
          <a:bodyPr t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chemeClr val="bg1"/>
                </a:solidFill>
              </a:rPr>
              <a:t>Szybka Ścieżka </a:t>
            </a:r>
            <a:r>
              <a:rPr lang="pl-PL" sz="2000" b="1" dirty="0" smtClean="0">
                <a:solidFill>
                  <a:schemeClr val="bg1"/>
                </a:solidFill>
              </a:rPr>
              <a:t>Poddziałanie </a:t>
            </a:r>
            <a:r>
              <a:rPr lang="pl-PL" sz="2000" b="1" dirty="0">
                <a:solidFill>
                  <a:schemeClr val="bg1"/>
                </a:solidFill>
              </a:rPr>
              <a:t>1.1.1 </a:t>
            </a:r>
            <a:r>
              <a:rPr lang="pl-PL" sz="2000" b="1" i="1" dirty="0">
                <a:solidFill>
                  <a:schemeClr val="bg1"/>
                </a:solidFill>
              </a:rPr>
              <a:t>Badania przemysłowe i prace rozwojowe </a:t>
            </a:r>
            <a:r>
              <a:rPr lang="pl-PL" sz="2000" b="1" dirty="0">
                <a:solidFill>
                  <a:schemeClr val="bg1"/>
                </a:solidFill>
              </a:rPr>
              <a:t>realizowane </a:t>
            </a:r>
            <a:r>
              <a:rPr lang="pl-PL" sz="2000" b="1" i="1" dirty="0" smtClean="0">
                <a:solidFill>
                  <a:schemeClr val="bg1"/>
                </a:solidFill>
              </a:rPr>
              <a:t>przez przedsiębiorców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56000"/>
              </p:ext>
            </p:extLst>
          </p:nvPr>
        </p:nvGraphicFramePr>
        <p:xfrm>
          <a:off x="804465" y="1114933"/>
          <a:ext cx="9084469" cy="4899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292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0aeN514UGTCl1usmTH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3gret0XEy2ksBC6Yvy7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EthZR.5Ua4hXGd7xO1C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8jVm5sZEq7i8jmCQ4j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IwxY7ew0uleVUlwBIq_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Ogiyw10r0CUawPyB33kPw"/>
</p:tagLst>
</file>

<file path=ppt/theme/theme1.xml><?xml version="1.0" encoding="utf-8"?>
<a:theme xmlns:a="http://schemas.openxmlformats.org/drawingml/2006/main" name="PREZENTA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zentacja top secret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FFFFFF"/>
      </a:accent3>
      <a:accent4>
        <a:srgbClr val="000000"/>
      </a:accent4>
      <a:accent5>
        <a:srgbClr val="BCC6D4"/>
      </a:accent5>
      <a:accent6>
        <a:srgbClr val="68A598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</Template>
  <TotalTime>2778</TotalTime>
  <Words>1388</Words>
  <Application>Microsoft Office PowerPoint</Application>
  <PresentationFormat>Niestandardowy</PresentationFormat>
  <Paragraphs>142</Paragraphs>
  <Slides>10</Slides>
  <Notes>4</Notes>
  <HiddenSlides>0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4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26" baseType="lpstr">
      <vt:lpstr>Adobe Heiti Std R</vt:lpstr>
      <vt:lpstr>Arial</vt:lpstr>
      <vt:lpstr>Avenir Roman</vt:lpstr>
      <vt:lpstr>Calibri</vt:lpstr>
      <vt:lpstr>Ebrima</vt:lpstr>
      <vt:lpstr>Helvetica CE 55 Roman</vt:lpstr>
      <vt:lpstr>Helvetica Light</vt:lpstr>
      <vt:lpstr>Lucida Sans Unicode</vt:lpstr>
      <vt:lpstr>Myriad Pro Cond</vt:lpstr>
      <vt:lpstr>Palatino</vt:lpstr>
      <vt:lpstr>Times New Roman</vt:lpstr>
      <vt:lpstr>PREZENTACJA</vt:lpstr>
      <vt:lpstr>1_Projekt niestandardowy</vt:lpstr>
      <vt:lpstr>2_Projekt niestandardowy</vt:lpstr>
      <vt:lpstr>prezentacja top secret</vt:lpstr>
      <vt:lpstr>Chart</vt:lpstr>
      <vt:lpstr>Programy wsparcia NCBR skierowane do MŚP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Kryteria wyboru finansowanych operacji w ramach Programu Operacyjnego Inteligentny Rozwój , 2014-2020  Działanie 1.1 Projekty B+R przedsiębiorstw  Poddziałanie 1.1.2 Prace B+R związane z wytworzeniem instalacji pilotażowej/demonstracyjnej</dc:title>
  <dc:creator>Aleksandra Pełkowska</dc:creator>
  <cp:lastModifiedBy>Daniel Maksym</cp:lastModifiedBy>
  <cp:revision>282</cp:revision>
  <dcterms:created xsi:type="dcterms:W3CDTF">2015-05-06T09:14:11Z</dcterms:created>
  <dcterms:modified xsi:type="dcterms:W3CDTF">2016-11-29T14:47:22Z</dcterms:modified>
</cp:coreProperties>
</file>