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9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10" autoAdjust="0"/>
  </p:normalViewPr>
  <p:slideViewPr>
    <p:cSldViewPr>
      <p:cViewPr>
        <p:scale>
          <a:sx n="92" d="100"/>
          <a:sy n="92" d="100"/>
        </p:scale>
        <p:origin x="-131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EFB62-8FB0-4C12-B90F-89480CE3A091}" type="datetimeFigureOut">
              <a:rPr lang="pl-PL" smtClean="0"/>
              <a:pPr/>
              <a:t>2016-11-29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F8B33-47F1-4E6B-A09B-63B6056BD9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3567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8B33-47F1-4E6B-A09B-63B6056BD923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8B33-47F1-4E6B-A09B-63B6056BD923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8B33-47F1-4E6B-A09B-63B6056BD923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8B33-47F1-4E6B-A09B-63B6056BD923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8B33-47F1-4E6B-A09B-63B6056BD923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8B33-47F1-4E6B-A09B-63B6056BD923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8B33-47F1-4E6B-A09B-63B6056BD923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8B33-47F1-4E6B-A09B-63B6056BD923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8B33-47F1-4E6B-A09B-63B6056BD923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8B33-47F1-4E6B-A09B-63B6056BD923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82C4-2126-439C-A1DB-D053E374A263}" type="datetimeFigureOut">
              <a:rPr lang="pl-PL" smtClean="0"/>
              <a:pPr/>
              <a:t>2016-11-29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8328-2ADC-4101-B764-D6470D6CD2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82C4-2126-439C-A1DB-D053E374A263}" type="datetimeFigureOut">
              <a:rPr lang="pl-PL" smtClean="0"/>
              <a:pPr/>
              <a:t>2016-11-29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8328-2ADC-4101-B764-D6470D6CD2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82C4-2126-439C-A1DB-D053E374A263}" type="datetimeFigureOut">
              <a:rPr lang="pl-PL" smtClean="0"/>
              <a:pPr/>
              <a:t>2016-11-29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8328-2ADC-4101-B764-D6470D6CD2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82C4-2126-439C-A1DB-D053E374A263}" type="datetimeFigureOut">
              <a:rPr lang="pl-PL" smtClean="0"/>
              <a:pPr/>
              <a:t>2016-11-29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8328-2ADC-4101-B764-D6470D6CD2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82C4-2126-439C-A1DB-D053E374A263}" type="datetimeFigureOut">
              <a:rPr lang="pl-PL" smtClean="0"/>
              <a:pPr/>
              <a:t>2016-11-29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8328-2ADC-4101-B764-D6470D6CD2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82C4-2126-439C-A1DB-D053E374A263}" type="datetimeFigureOut">
              <a:rPr lang="pl-PL" smtClean="0"/>
              <a:pPr/>
              <a:t>2016-11-29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8328-2ADC-4101-B764-D6470D6CD2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82C4-2126-439C-A1DB-D053E374A263}" type="datetimeFigureOut">
              <a:rPr lang="pl-PL" smtClean="0"/>
              <a:pPr/>
              <a:t>2016-11-29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8328-2ADC-4101-B764-D6470D6CD2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82C4-2126-439C-A1DB-D053E374A263}" type="datetimeFigureOut">
              <a:rPr lang="pl-PL" smtClean="0"/>
              <a:pPr/>
              <a:t>2016-11-29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8328-2ADC-4101-B764-D6470D6CD2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82C4-2126-439C-A1DB-D053E374A263}" type="datetimeFigureOut">
              <a:rPr lang="pl-PL" smtClean="0"/>
              <a:pPr/>
              <a:t>2016-11-29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8328-2ADC-4101-B764-D6470D6CD2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82C4-2126-439C-A1DB-D053E374A263}" type="datetimeFigureOut">
              <a:rPr lang="pl-PL" smtClean="0"/>
              <a:pPr/>
              <a:t>2016-11-29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8328-2ADC-4101-B764-D6470D6CD2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82C4-2126-439C-A1DB-D053E374A263}" type="datetimeFigureOut">
              <a:rPr lang="pl-PL" smtClean="0"/>
              <a:pPr/>
              <a:t>2016-11-29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8328-2ADC-4101-B764-D6470D6CD2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E82C4-2126-439C-A1DB-D053E374A263}" type="datetimeFigureOut">
              <a:rPr lang="pl-PL" smtClean="0"/>
              <a:pPr/>
              <a:t>2016-11-29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F8328-2ADC-4101-B764-D6470D6CD25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jpeg"/><Relationship Id="rId7" Type="http://schemas.openxmlformats.org/officeDocument/2006/relationships/hyperlink" Target="mailto:kswp@kswp.org.p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835696" y="2276872"/>
            <a:ext cx="5333512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l-PL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cs typeface="Arial" charset="0"/>
              </a:rPr>
              <a:t>Projekt </a:t>
            </a:r>
            <a:br>
              <a:rPr lang="pl-PL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cs typeface="Arial" charset="0"/>
              </a:rPr>
            </a:br>
            <a:r>
              <a:rPr lang="pl-PL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cs typeface="Arial" charset="0"/>
              </a:rPr>
              <a:t>„Gotówka na start</a:t>
            </a:r>
            <a:r>
              <a:rPr lang="pl-PL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”</a:t>
            </a:r>
            <a:endParaRPr lang="pl-PL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+mn-cs"/>
            </a:endParaRPr>
          </a:p>
        </p:txBody>
      </p:sp>
      <p:sp>
        <p:nvSpPr>
          <p:cNvPr id="4" name="pole tekstowe 4"/>
          <p:cNvSpPr txBox="1">
            <a:spLocks noChangeArrowheads="1"/>
          </p:cNvSpPr>
          <p:nvPr/>
        </p:nvSpPr>
        <p:spPr bwMode="auto">
          <a:xfrm>
            <a:off x="395288" y="0"/>
            <a:ext cx="849630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" name="Prostokąt 9"/>
          <p:cNvSpPr>
            <a:spLocks noChangeArrowheads="1"/>
          </p:cNvSpPr>
          <p:nvPr/>
        </p:nvSpPr>
        <p:spPr bwMode="auto">
          <a:xfrm>
            <a:off x="214313" y="2071688"/>
            <a:ext cx="8001000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500"/>
          </a:p>
          <a:p>
            <a:pPr algn="ctr">
              <a:spcAft>
                <a:spcPts val="1400"/>
              </a:spcAft>
            </a:pPr>
            <a:endParaRPr lang="pl-PL" sz="2800" i="1"/>
          </a:p>
          <a:p>
            <a:pPr algn="ctr">
              <a:spcAft>
                <a:spcPts val="1400"/>
              </a:spcAft>
            </a:pPr>
            <a:endParaRPr lang="pl-PL" sz="200">
              <a:latin typeface="Candara" pitchFamily="34" charset="0"/>
            </a:endParaRPr>
          </a:p>
          <a:p>
            <a:pPr algn="ctr">
              <a:spcAft>
                <a:spcPts val="1400"/>
              </a:spcAft>
            </a:pPr>
            <a:endParaRPr lang="pl-PL" sz="200">
              <a:latin typeface="Candara" pitchFamily="34" charset="0"/>
            </a:endParaRPr>
          </a:p>
          <a:p>
            <a:pPr algn="ctr">
              <a:spcAft>
                <a:spcPts val="1400"/>
              </a:spcAft>
            </a:pPr>
            <a:endParaRPr lang="pl-PL" sz="100">
              <a:latin typeface="Candara" pitchFamily="34" charset="0"/>
            </a:endParaRPr>
          </a:p>
          <a:p>
            <a:pPr algn="ctr">
              <a:spcAft>
                <a:spcPts val="1400"/>
              </a:spcAft>
            </a:pPr>
            <a:endParaRPr lang="pl-PL" sz="100">
              <a:latin typeface="Candara" pitchFamily="34" charset="0"/>
            </a:endParaRPr>
          </a:p>
          <a:p>
            <a:pPr algn="ctr"/>
            <a:endParaRPr lang="pl-PL" sz="2400" b="1">
              <a:latin typeface="Arial Rounded MT Bold" pitchFamily="34" charset="0"/>
            </a:endParaRPr>
          </a:p>
          <a:p>
            <a:pPr algn="r">
              <a:spcAft>
                <a:spcPts val="1400"/>
              </a:spcAft>
            </a:pPr>
            <a:endParaRPr lang="pl-PL" sz="500" b="1" u="sng">
              <a:latin typeface="Candara" pitchFamily="34" charset="0"/>
            </a:endParaRPr>
          </a:p>
          <a:p>
            <a:pPr algn="ctr">
              <a:spcAft>
                <a:spcPts val="1400"/>
              </a:spcAft>
            </a:pPr>
            <a:endParaRPr lang="pl-PL" b="1"/>
          </a:p>
          <a:p>
            <a:pPr algn="ctr">
              <a:spcAft>
                <a:spcPts val="1400"/>
              </a:spcAft>
            </a:pPr>
            <a:endParaRPr lang="pl-PL" sz="2000">
              <a:solidFill>
                <a:srgbClr val="4A452A"/>
              </a:solidFill>
              <a:latin typeface="Calibri" pitchFamily="34" charset="0"/>
            </a:endParaRPr>
          </a:p>
          <a:p>
            <a:pPr>
              <a:spcAft>
                <a:spcPts val="1400"/>
              </a:spcAft>
            </a:pPr>
            <a:endParaRPr lang="pl-PL" sz="2800">
              <a:solidFill>
                <a:srgbClr val="4A452A"/>
              </a:solidFill>
              <a:latin typeface="Calibri" pitchFamily="34" charset="0"/>
            </a:endParaRPr>
          </a:p>
        </p:txBody>
      </p:sp>
      <p:sp>
        <p:nvSpPr>
          <p:cNvPr id="10" name="Prostokąt 16"/>
          <p:cNvSpPr>
            <a:spLocks noChangeArrowheads="1"/>
          </p:cNvSpPr>
          <p:nvPr/>
        </p:nvSpPr>
        <p:spPr bwMode="auto">
          <a:xfrm>
            <a:off x="1143000" y="857250"/>
            <a:ext cx="571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800" i="1" dirty="0" smtClean="0">
                <a:solidFill>
                  <a:schemeClr val="bg1"/>
                </a:solidFill>
                <a:latin typeface="Arial Narrow" pitchFamily="34" charset="0"/>
              </a:rPr>
              <a:t>Wspieramy przedsiębiorczość</a:t>
            </a:r>
            <a:endParaRPr lang="pl-PL" sz="2800" i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259632" y="5445224"/>
            <a:ext cx="7096125" cy="699177"/>
            <a:chOff x="256" y="370"/>
            <a:chExt cx="11175" cy="1102"/>
          </a:xfrm>
        </p:grpSpPr>
        <p:pic>
          <p:nvPicPr>
            <p:cNvPr id="1027" name="Picture 3" descr="kapitał ludzk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6" y="438"/>
              <a:ext cx="2639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8" name="Picture 4" descr="mazow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00" y="611"/>
              <a:ext cx="2621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0" name="Picture 6" descr="flaga ue z lewej strony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445" y="370"/>
              <a:ext cx="2986" cy="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" name="pole tekstowe 3"/>
          <p:cNvSpPr txBox="1">
            <a:spLocks noChangeArrowheads="1"/>
          </p:cNvSpPr>
          <p:nvPr/>
        </p:nvSpPr>
        <p:spPr bwMode="auto">
          <a:xfrm>
            <a:off x="0" y="1"/>
            <a:ext cx="9144000" cy="15567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pl-PL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" name="pole tekstowe 4"/>
          <p:cNvSpPr txBox="1">
            <a:spLocks noChangeArrowheads="1"/>
          </p:cNvSpPr>
          <p:nvPr/>
        </p:nvSpPr>
        <p:spPr bwMode="auto">
          <a:xfrm>
            <a:off x="395288" y="0"/>
            <a:ext cx="849630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21" name="Prostokąt 9"/>
          <p:cNvSpPr>
            <a:spLocks noChangeArrowheads="1"/>
          </p:cNvSpPr>
          <p:nvPr/>
        </p:nvSpPr>
        <p:spPr bwMode="auto">
          <a:xfrm>
            <a:off x="251520" y="2132856"/>
            <a:ext cx="8001000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500" dirty="0"/>
          </a:p>
          <a:p>
            <a:pPr algn="ctr">
              <a:spcAft>
                <a:spcPts val="1400"/>
              </a:spcAft>
            </a:pPr>
            <a:endParaRPr lang="pl-PL" sz="2800" i="1" dirty="0"/>
          </a:p>
          <a:p>
            <a:pPr algn="ctr">
              <a:spcAft>
                <a:spcPts val="1400"/>
              </a:spcAft>
            </a:pPr>
            <a:endParaRPr lang="pl-PL" sz="200" dirty="0">
              <a:latin typeface="Candara" pitchFamily="34" charset="0"/>
            </a:endParaRPr>
          </a:p>
          <a:p>
            <a:pPr algn="ctr">
              <a:spcAft>
                <a:spcPts val="1400"/>
              </a:spcAft>
            </a:pPr>
            <a:endParaRPr lang="pl-PL" sz="200" dirty="0">
              <a:latin typeface="Candara" pitchFamily="34" charset="0"/>
            </a:endParaRPr>
          </a:p>
          <a:p>
            <a:pPr algn="ctr">
              <a:spcAft>
                <a:spcPts val="1400"/>
              </a:spcAft>
            </a:pPr>
            <a:endParaRPr lang="pl-PL" sz="100" dirty="0">
              <a:latin typeface="Candara" pitchFamily="34" charset="0"/>
            </a:endParaRPr>
          </a:p>
          <a:p>
            <a:pPr algn="ctr">
              <a:spcAft>
                <a:spcPts val="1400"/>
              </a:spcAft>
            </a:pPr>
            <a:endParaRPr lang="pl-PL" sz="100" dirty="0">
              <a:latin typeface="Candara" pitchFamily="34" charset="0"/>
            </a:endParaRPr>
          </a:p>
          <a:p>
            <a:pPr algn="ctr"/>
            <a:endParaRPr lang="pl-PL" sz="2400" b="1" dirty="0">
              <a:latin typeface="Arial Rounded MT Bold" pitchFamily="34" charset="0"/>
            </a:endParaRPr>
          </a:p>
          <a:p>
            <a:pPr algn="r">
              <a:spcAft>
                <a:spcPts val="1400"/>
              </a:spcAft>
            </a:pPr>
            <a:endParaRPr lang="pl-PL" sz="500" b="1" u="sng" dirty="0">
              <a:latin typeface="Candara" pitchFamily="34" charset="0"/>
            </a:endParaRPr>
          </a:p>
          <a:p>
            <a:pPr algn="ctr">
              <a:spcAft>
                <a:spcPts val="1400"/>
              </a:spcAft>
            </a:pPr>
            <a:endParaRPr lang="pl-PL" b="1" dirty="0"/>
          </a:p>
          <a:p>
            <a:pPr algn="ctr">
              <a:spcAft>
                <a:spcPts val="1400"/>
              </a:spcAft>
            </a:pPr>
            <a:endParaRPr lang="pl-PL" sz="2000" dirty="0">
              <a:solidFill>
                <a:srgbClr val="4A452A"/>
              </a:solidFill>
              <a:latin typeface="Calibri" pitchFamily="34" charset="0"/>
            </a:endParaRPr>
          </a:p>
          <a:p>
            <a:pPr>
              <a:spcAft>
                <a:spcPts val="1400"/>
              </a:spcAft>
            </a:pPr>
            <a:endParaRPr lang="pl-PL" sz="2800" dirty="0">
              <a:solidFill>
                <a:srgbClr val="4A452A"/>
              </a:solidFill>
              <a:latin typeface="Calibri" pitchFamily="34" charset="0"/>
            </a:endParaRPr>
          </a:p>
        </p:txBody>
      </p:sp>
      <p:sp>
        <p:nvSpPr>
          <p:cNvPr id="23" name="pole tekstowe 3"/>
          <p:cNvSpPr txBox="1">
            <a:spLocks noChangeArrowheads="1"/>
          </p:cNvSpPr>
          <p:nvPr/>
        </p:nvSpPr>
        <p:spPr bwMode="auto">
          <a:xfrm>
            <a:off x="0" y="6429375"/>
            <a:ext cx="9144000" cy="428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l-PL" b="1" dirty="0">
              <a:solidFill>
                <a:srgbClr val="F68E38"/>
              </a:solidFill>
              <a:latin typeface="Calibri" pitchFamily="34" charset="0"/>
            </a:endParaRPr>
          </a:p>
        </p:txBody>
      </p:sp>
      <p:sp>
        <p:nvSpPr>
          <p:cNvPr id="26" name="Prostokąt 16"/>
          <p:cNvSpPr>
            <a:spLocks noChangeArrowheads="1"/>
          </p:cNvSpPr>
          <p:nvPr/>
        </p:nvSpPr>
        <p:spPr bwMode="auto">
          <a:xfrm>
            <a:off x="1619672" y="476672"/>
            <a:ext cx="571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2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Załóż z nami swój biznes !!!</a:t>
            </a:r>
            <a:endParaRPr lang="pl-PL" sz="3200" b="1" i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" name="Prostokąt 16"/>
          <p:cNvSpPr>
            <a:spLocks noChangeArrowheads="1"/>
          </p:cNvSpPr>
          <p:nvPr/>
        </p:nvSpPr>
        <p:spPr bwMode="auto">
          <a:xfrm>
            <a:off x="107504" y="6519446"/>
            <a:ext cx="5715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 dirty="0" smtClean="0">
                <a:solidFill>
                  <a:schemeClr val="bg1"/>
                </a:solidFill>
                <a:latin typeface="Arial Narrow" pitchFamily="34" charset="0"/>
              </a:rPr>
              <a:t>Krajowe Stowarzyszenie Wspierania Przedsiębiorczości</a:t>
            </a:r>
            <a:endParaRPr lang="pl-PL" sz="16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6551613" y="6519862"/>
            <a:ext cx="2592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l-PL" sz="1600" dirty="0">
                <a:solidFill>
                  <a:schemeClr val="bg1"/>
                </a:solidFill>
                <a:latin typeface="Arial Narrow" pitchFamily="34" charset="0"/>
              </a:rPr>
              <a:t>Warszawa</a:t>
            </a:r>
            <a:r>
              <a:rPr lang="pl-PL" sz="1600" dirty="0" smtClean="0">
                <a:solidFill>
                  <a:schemeClr val="bg1"/>
                </a:solidFill>
                <a:latin typeface="Arial Narrow" pitchFamily="34" charset="0"/>
              </a:rPr>
              <a:t>, marzec 2014 </a:t>
            </a:r>
            <a:r>
              <a:rPr lang="pl-PL" sz="1400" dirty="0">
                <a:solidFill>
                  <a:schemeClr val="bg1"/>
                </a:solidFill>
                <a:latin typeface="Arial Narrow" pitchFamily="34" charset="0"/>
              </a:rPr>
              <a:t>r</a:t>
            </a:r>
            <a:r>
              <a:rPr lang="pl-PL" sz="1600" dirty="0">
                <a:solidFill>
                  <a:schemeClr val="bg1"/>
                </a:solidFill>
                <a:latin typeface="Arial Narrow" pitchFamily="34" charset="0"/>
              </a:rPr>
              <a:t>.</a:t>
            </a:r>
          </a:p>
        </p:txBody>
      </p:sp>
      <p:pic>
        <p:nvPicPr>
          <p:cNvPr id="22" name="Picture 2" descr="C:\Users\xxx\Desktop\wawa\WARSZAWA\REKLAMA\Logo KSWP - pn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379" y="5598129"/>
            <a:ext cx="918513" cy="371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0" y="116632"/>
            <a:ext cx="9144000" cy="6741368"/>
            <a:chOff x="-46" y="527"/>
            <a:chExt cx="11972" cy="7445"/>
          </a:xfrm>
        </p:grpSpPr>
        <p:pic>
          <p:nvPicPr>
            <p:cNvPr id="1034" name="Picture 10" descr="kapitał ludzk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" y="595"/>
              <a:ext cx="2639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1" descr="mazow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31" y="693"/>
              <a:ext cx="2621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13" descr="flaga ue z lewej strony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806" y="527"/>
              <a:ext cx="2986" cy="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14" descr="Paleta - prezentacja_edytowany-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-46" y="1601"/>
              <a:ext cx="11972" cy="6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2699792" y="2060848"/>
            <a:ext cx="34051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3000" b="1" dirty="0">
                <a:latin typeface="Arial Narrow" pitchFamily="34" charset="0"/>
                <a:cs typeface="Tahoma" pitchFamily="34" charset="0"/>
              </a:rPr>
              <a:t>Dziękujemy za uwagę</a:t>
            </a:r>
          </a:p>
        </p:txBody>
      </p:sp>
      <p:sp>
        <p:nvSpPr>
          <p:cNvPr id="15" name="Rectangle 50"/>
          <p:cNvSpPr>
            <a:spLocks noChangeArrowheads="1"/>
          </p:cNvSpPr>
          <p:nvPr/>
        </p:nvSpPr>
        <p:spPr bwMode="auto">
          <a:xfrm>
            <a:off x="899592" y="3140968"/>
            <a:ext cx="6769100" cy="22891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l-PL" sz="1400" u="sng" dirty="0">
                <a:latin typeface="Arial Narrow" pitchFamily="34" charset="0"/>
                <a:cs typeface="Tahoma" pitchFamily="34" charset="0"/>
              </a:rPr>
              <a:t>Kontakt:</a:t>
            </a:r>
          </a:p>
          <a:p>
            <a:pPr algn="ctr">
              <a:lnSpc>
                <a:spcPct val="150000"/>
              </a:lnSpc>
              <a:defRPr/>
            </a:pPr>
            <a:r>
              <a:rPr lang="pl-PL" sz="1400" b="1" dirty="0" smtClean="0">
                <a:latin typeface="Arial Narrow" pitchFamily="34" charset="0"/>
                <a:cs typeface="Tahoma" pitchFamily="34" charset="0"/>
              </a:rPr>
              <a:t>KRAJOWE STOWARZYSZENIE </a:t>
            </a:r>
            <a:endParaRPr lang="pl-PL" sz="1400" b="1" dirty="0">
              <a:latin typeface="Arial Narrow" pitchFamily="34" charset="0"/>
              <a:cs typeface="Tahoma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pl-PL" sz="1400" b="1" dirty="0">
                <a:latin typeface="Arial Narrow" pitchFamily="34" charset="0"/>
                <a:cs typeface="Tahoma" pitchFamily="34" charset="0"/>
              </a:rPr>
              <a:t>WSPIERANIA PRZEDSIĘBIORCZOŚCI</a:t>
            </a:r>
          </a:p>
          <a:p>
            <a:pPr algn="ctr">
              <a:lnSpc>
                <a:spcPct val="150000"/>
              </a:lnSpc>
              <a:defRPr/>
            </a:pPr>
            <a:r>
              <a:rPr lang="pl-PL" sz="1400" dirty="0">
                <a:latin typeface="Arial Narrow" pitchFamily="34" charset="0"/>
                <a:cs typeface="Tahoma" pitchFamily="34" charset="0"/>
              </a:rPr>
              <a:t>ul. Staszica 2A, </a:t>
            </a:r>
          </a:p>
          <a:p>
            <a:pPr algn="ctr">
              <a:lnSpc>
                <a:spcPct val="150000"/>
              </a:lnSpc>
              <a:defRPr/>
            </a:pPr>
            <a:r>
              <a:rPr lang="pl-PL" sz="1400" dirty="0">
                <a:latin typeface="Arial Narrow" pitchFamily="34" charset="0"/>
                <a:cs typeface="Tahoma" pitchFamily="34" charset="0"/>
              </a:rPr>
              <a:t>tel. /41/ 375-14-55</a:t>
            </a:r>
          </a:p>
          <a:p>
            <a:pPr algn="ctr">
              <a:lnSpc>
                <a:spcPct val="150000"/>
              </a:lnSpc>
              <a:defRPr/>
            </a:pPr>
            <a:r>
              <a:rPr lang="pl-PL" sz="1400" b="1" dirty="0">
                <a:latin typeface="Arial Narrow" pitchFamily="34" charset="0"/>
                <a:cs typeface="Tahoma" pitchFamily="34" charset="0"/>
                <a:hlinkClick r:id="rId7"/>
              </a:rPr>
              <a:t>kswp@kswp.org.pl</a:t>
            </a:r>
            <a:endParaRPr lang="pl-PL" sz="1400" dirty="0">
              <a:latin typeface="Arial Narrow" pitchFamily="34" charset="0"/>
              <a:cs typeface="Tahoma" pitchFamily="34" charset="0"/>
            </a:endParaRPr>
          </a:p>
          <a:p>
            <a:pPr marL="508000" indent="-508000" algn="ctr">
              <a:spcBef>
                <a:spcPct val="20000"/>
              </a:spcBef>
              <a:defRPr/>
            </a:pPr>
            <a:endParaRPr lang="pl-PL" sz="1400" dirty="0">
              <a:solidFill>
                <a:schemeClr val="tx2"/>
              </a:solidFill>
              <a:latin typeface="Tahoma" pitchFamily="34" charset="0"/>
              <a:cs typeface="Arial" charset="0"/>
            </a:endParaRPr>
          </a:p>
        </p:txBody>
      </p:sp>
      <p:pic>
        <p:nvPicPr>
          <p:cNvPr id="12" name="Picture 2" descr="C:\Users\xxx\Desktop\wawa\WARSZAWA\REKLAMA\Logo KSWP - png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1965"/>
            <a:ext cx="918513" cy="50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0" y="116632"/>
            <a:ext cx="9144000" cy="6741368"/>
            <a:chOff x="-46" y="527"/>
            <a:chExt cx="11972" cy="7445"/>
          </a:xfrm>
        </p:grpSpPr>
        <p:pic>
          <p:nvPicPr>
            <p:cNvPr id="5" name="Picture 10" descr="kapitał ludzk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" y="595"/>
              <a:ext cx="2639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1" descr="mazow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31" y="693"/>
              <a:ext cx="2621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3" descr="flaga ue z lewej strony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806" y="527"/>
              <a:ext cx="2986" cy="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4" descr="Paleta - prezentacja_edytowany-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-46" y="1601"/>
              <a:ext cx="11972" cy="6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Kapitał funduszu pożyczkowego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5 679 060,00 zł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11" name="Picture 2" descr="C:\Users\xxx\Desktop\wawa\WARSZAWA\REKLAMA\Logo KSWP - pn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1965"/>
            <a:ext cx="918513" cy="50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0" y="116632"/>
            <a:ext cx="9144000" cy="6741368"/>
            <a:chOff x="-46" y="527"/>
            <a:chExt cx="11972" cy="7445"/>
          </a:xfrm>
        </p:grpSpPr>
        <p:pic>
          <p:nvPicPr>
            <p:cNvPr id="1034" name="Picture 10" descr="kapitał ludzk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" y="595"/>
              <a:ext cx="2639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1" descr="mazow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31" y="693"/>
              <a:ext cx="2621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13" descr="flaga ue z lewej strony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806" y="527"/>
              <a:ext cx="2986" cy="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14" descr="Paleta - prezentacja_edytowany-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-46" y="1601"/>
              <a:ext cx="11972" cy="6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Symbol zastępczy zawartości 21"/>
          <p:cNvSpPr txBox="1">
            <a:spLocks/>
          </p:cNvSpPr>
          <p:nvPr/>
        </p:nvSpPr>
        <p:spPr>
          <a:xfrm>
            <a:off x="683568" y="1700808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UCZESTNICY PROJEKTU</a:t>
            </a:r>
            <a:endParaRPr kumimoji="0" lang="pl-PL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Uczestnikami Projektu mogą być osoby bezrobotne, nieaktywne zawodowo,</a:t>
            </a:r>
            <a:r>
              <a:rPr kumimoji="0" lang="pl-PL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pracujące 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w wieku od 18 do 64 lat, które są mieszkańcami 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woj. mazowieckiego.</a:t>
            </a:r>
            <a:endParaRPr lang="pl-PL" sz="2000" dirty="0" smtClean="0">
              <a:latin typeface="Arial Narrow" pitchFamily="34" charset="0"/>
            </a:endParaRPr>
          </a:p>
        </p:txBody>
      </p:sp>
      <p:pic>
        <p:nvPicPr>
          <p:cNvPr id="11" name="Picture 2" descr="C:\Users\xxx\Desktop\wawa\WARSZAWA\REKLAMA\Logo KSWP - pn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1965"/>
            <a:ext cx="918513" cy="50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0" y="116632"/>
            <a:ext cx="9144000" cy="6741368"/>
            <a:chOff x="-46" y="527"/>
            <a:chExt cx="11972" cy="7445"/>
          </a:xfrm>
        </p:grpSpPr>
        <p:pic>
          <p:nvPicPr>
            <p:cNvPr id="1034" name="Picture 10" descr="kapitał ludzk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" y="595"/>
              <a:ext cx="2639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1" descr="mazow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31" y="693"/>
              <a:ext cx="2621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13" descr="flaga ue z lewej strony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806" y="527"/>
              <a:ext cx="2986" cy="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14" descr="Paleta - prezentacja_edytowany-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-46" y="1601"/>
              <a:ext cx="11972" cy="6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755576" y="1772816"/>
            <a:ext cx="7700392" cy="4474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DOSTĘPNE FORMY WSPARCIA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W ramach realizacji projektu uczestnikom zostanie udzielone następujące wsparcie: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przyznanie 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środków finansowych na rozpoczęcie działalności gospodarczej,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Pożyczki mają charakter pomocy de </a:t>
            </a:r>
            <a:r>
              <a:rPr kumimoji="0" lang="pl-PL" sz="28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minimis</a:t>
            </a:r>
            <a:r>
              <a:rPr kumimoji="0" lang="pl-PL" sz="280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12" name="Picture 2" descr="C:\Users\xxx\Desktop\wawa\WARSZAWA\REKLAMA\Logo KSWP - pn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1965"/>
            <a:ext cx="918513" cy="50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0" y="116632"/>
            <a:ext cx="9144000" cy="6741368"/>
            <a:chOff x="-46" y="527"/>
            <a:chExt cx="11972" cy="7445"/>
          </a:xfrm>
        </p:grpSpPr>
        <p:pic>
          <p:nvPicPr>
            <p:cNvPr id="1034" name="Picture 10" descr="kapitał ludzk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" y="595"/>
              <a:ext cx="2639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1" descr="mazow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31" y="693"/>
              <a:ext cx="2621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13" descr="flaga ue z lewej strony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806" y="527"/>
              <a:ext cx="2986" cy="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14" descr="Paleta - prezentacja_edytowany-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-46" y="1601"/>
              <a:ext cx="11972" cy="6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683568" y="1844824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9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WARUNKI UDZIELENIA POŻYCZKI</a:t>
            </a:r>
            <a:endParaRPr kumimoji="0" lang="pl-PL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lvl="0">
              <a:lnSpc>
                <a:spcPct val="16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l-PL" sz="8000" dirty="0" smtClean="0">
                <a:latin typeface="Arial Narrow" pitchFamily="34" charset="0"/>
              </a:rPr>
              <a:t> kwota pożyczki : do </a:t>
            </a:r>
            <a:r>
              <a:rPr lang="pl-PL" sz="8000" b="1" dirty="0" smtClean="0">
                <a:latin typeface="Arial Narrow" pitchFamily="34" charset="0"/>
              </a:rPr>
              <a:t>50 000,00 zł</a:t>
            </a:r>
            <a:r>
              <a:rPr lang="pl-PL" sz="8000" dirty="0" smtClean="0">
                <a:latin typeface="Arial Narrow" pitchFamily="34" charset="0"/>
              </a:rPr>
              <a:t>,</a:t>
            </a:r>
          </a:p>
          <a:p>
            <a:pPr lvl="0">
              <a:lnSpc>
                <a:spcPct val="16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l-PL" sz="8000" dirty="0" smtClean="0">
                <a:latin typeface="Arial Narrow" pitchFamily="34" charset="0"/>
              </a:rPr>
              <a:t> oprocentowanie : </a:t>
            </a:r>
            <a:r>
              <a:rPr lang="pl-PL" sz="8000" b="1" dirty="0" smtClean="0">
                <a:latin typeface="Arial Narrow" pitchFamily="34" charset="0"/>
              </a:rPr>
              <a:t>0,5 </a:t>
            </a:r>
            <a:r>
              <a:rPr lang="pl-PL" sz="8000" b="1" dirty="0" smtClean="0">
                <a:latin typeface="Arial Narrow" pitchFamily="34" charset="0"/>
              </a:rPr>
              <a:t>%</a:t>
            </a:r>
            <a:r>
              <a:rPr lang="pl-PL" sz="8000" dirty="0" smtClean="0">
                <a:latin typeface="Arial Narrow" pitchFamily="34" charset="0"/>
              </a:rPr>
              <a:t> w skali roku dla pożyczek do </a:t>
            </a:r>
            <a:r>
              <a:rPr lang="pl-PL" sz="8000" dirty="0" smtClean="0">
                <a:latin typeface="Arial Narrow" pitchFamily="34" charset="0"/>
              </a:rPr>
              <a:t>60miesięcy</a:t>
            </a:r>
            <a:r>
              <a:rPr lang="pl-PL" sz="8000" dirty="0" smtClean="0">
                <a:latin typeface="Arial Narrow" pitchFamily="34" charset="0"/>
              </a:rPr>
              <a:t>, </a:t>
            </a:r>
          </a:p>
          <a:p>
            <a:pPr lvl="0">
              <a:lnSpc>
                <a:spcPct val="16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l-PL" sz="8000" dirty="0" smtClean="0">
                <a:latin typeface="Arial Narrow" pitchFamily="34" charset="0"/>
              </a:rPr>
              <a:t> okres spłaty: do </a:t>
            </a:r>
            <a:r>
              <a:rPr lang="pl-PL" sz="8000" b="1" dirty="0" smtClean="0">
                <a:latin typeface="Arial Narrow" pitchFamily="34" charset="0"/>
              </a:rPr>
              <a:t>60 </a:t>
            </a:r>
            <a:r>
              <a:rPr lang="pl-PL" sz="8000" b="1" dirty="0" err="1" smtClean="0">
                <a:latin typeface="Arial Narrow" pitchFamily="34" charset="0"/>
              </a:rPr>
              <a:t>m-cy</a:t>
            </a:r>
            <a:r>
              <a:rPr lang="pl-PL" sz="8000" dirty="0" smtClean="0">
                <a:latin typeface="Arial Narrow" pitchFamily="34" charset="0"/>
              </a:rPr>
              <a:t>,</a:t>
            </a:r>
          </a:p>
          <a:p>
            <a:pPr lvl="0">
              <a:lnSpc>
                <a:spcPct val="16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l-PL" sz="8000" dirty="0" smtClean="0">
                <a:latin typeface="Arial Narrow" pitchFamily="34" charset="0"/>
              </a:rPr>
              <a:t> okres karencji: do </a:t>
            </a:r>
            <a:r>
              <a:rPr lang="pl-PL" sz="8000" b="1" dirty="0" smtClean="0">
                <a:latin typeface="Arial Narrow" pitchFamily="34" charset="0"/>
              </a:rPr>
              <a:t>12 </a:t>
            </a:r>
            <a:r>
              <a:rPr lang="pl-PL" sz="8000" b="1" dirty="0" err="1" smtClean="0">
                <a:latin typeface="Arial Narrow" pitchFamily="34" charset="0"/>
              </a:rPr>
              <a:t>m-cy</a:t>
            </a:r>
            <a:r>
              <a:rPr lang="pl-PL" sz="8000" dirty="0" smtClean="0">
                <a:latin typeface="Arial Narrow" pitchFamily="34" charset="0"/>
              </a:rPr>
              <a:t>.</a:t>
            </a:r>
          </a:p>
          <a:p>
            <a:pPr lvl="0">
              <a:lnSpc>
                <a:spcPct val="160000"/>
              </a:lnSpc>
              <a:spcBef>
                <a:spcPct val="20000"/>
              </a:spcBef>
              <a:defRPr/>
            </a:pPr>
            <a:r>
              <a:rPr lang="pl-PL" sz="8000" dirty="0" smtClean="0">
                <a:latin typeface="Arial Narrow" pitchFamily="34" charset="0"/>
              </a:rPr>
              <a:t>	Brak opłat i prowizji z tytułu udzielenia pożyczki</a:t>
            </a:r>
          </a:p>
          <a:p>
            <a:pPr lvl="0">
              <a:lnSpc>
                <a:spcPct val="160000"/>
              </a:lnSpc>
              <a:spcBef>
                <a:spcPct val="20000"/>
              </a:spcBef>
              <a:defRPr/>
            </a:pPr>
            <a:r>
              <a:rPr lang="pl-PL" sz="8000" dirty="0" smtClean="0">
                <a:latin typeface="Arial Narrow" pitchFamily="34" charset="0"/>
              </a:rPr>
              <a:t>	Brak wkładu własnego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6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pl-PL" sz="6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12" name="Picture 2" descr="C:\Users\xxx\Desktop\wawa\WARSZAWA\REKLAMA\Logo KSWP - pn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1965"/>
            <a:ext cx="918513" cy="50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0" y="116632"/>
            <a:ext cx="9144000" cy="6741368"/>
            <a:chOff x="-46" y="527"/>
            <a:chExt cx="11972" cy="7445"/>
          </a:xfrm>
        </p:grpSpPr>
        <p:pic>
          <p:nvPicPr>
            <p:cNvPr id="1034" name="Picture 10" descr="kapitał ludzk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" y="595"/>
              <a:ext cx="2639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1" descr="mazow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31" y="693"/>
              <a:ext cx="2621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13" descr="flaga ue z lewej strony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806" y="527"/>
              <a:ext cx="2986" cy="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14" descr="Paleta - prezentacja_edytowany-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-46" y="1601"/>
              <a:ext cx="11972" cy="6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PRZEZNACZENIE POŻYCZKI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Przeznaczeniem pożyczki może być dowolny cel gospodarczy - inwestycyjny, obrotowy, inwestycyjno-obrotowy, m.in. na:</a:t>
            </a:r>
          </a:p>
          <a:p>
            <a:pPr marL="0" marR="0" lvl="0" indent="0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zakup, budowę, rozbudowę lub modernizację obiektów produkcyjno-usługowo - handlowych, biurowych,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zakup maszyn, urządzeń, aparatów, wyposażenia oraz ręcznych narzędzi pracy, w tym również zakup środków transportu bezpośrednio związanych z celem realizowanego przedsięwzięcia,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zakup materiałów i surowców do produkcji, usług oraz zakup towarów</a:t>
            </a:r>
            <a:r>
              <a:rPr kumimoji="0" lang="pl-PL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handlowych,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12" name="Picture 2" descr="C:\Users\xxx\Desktop\wawa\WARSZAWA\REKLAMA\Logo KSWP - pn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1965"/>
            <a:ext cx="918513" cy="50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0" y="116632"/>
            <a:ext cx="9144000" cy="6741368"/>
            <a:chOff x="-46" y="527"/>
            <a:chExt cx="11972" cy="7445"/>
          </a:xfrm>
        </p:grpSpPr>
        <p:pic>
          <p:nvPicPr>
            <p:cNvPr id="1034" name="Picture 10" descr="kapitał ludzk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" y="595"/>
              <a:ext cx="2639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1" descr="mazow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31" y="693"/>
              <a:ext cx="2621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13" descr="flaga ue z lewej strony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806" y="527"/>
              <a:ext cx="2986" cy="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14" descr="Paleta - prezentacja_edytowany-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-46" y="1601"/>
              <a:ext cx="11972" cy="6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c.d.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d) zakup wartości niematerialnych i prawnych związanych z realizowanym przedsięwzięciem.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e) pokrycie bieżących kosztów prowadzenia działalności wartości pożyczki </a:t>
            </a:r>
            <a:br>
              <a:rPr kumimoji="0" lang="pl-PL" sz="2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</a:br>
            <a:r>
              <a:rPr kumimoji="0" lang="pl-PL" sz="2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z (wyłączeniem wynagrodzeń dla pracowników) np. ZUS, koszt wynajmu, usługi bankowe, media,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Pożyczka nie może być przeznaczona na cele konsumpcyjne, spłatę pożyczek</a:t>
            </a:r>
            <a:b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</a:b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i kredytów zaciągniętych w innych instytucjach finansowych</a:t>
            </a:r>
            <a:endParaRPr kumimoji="0" lang="pl-PL" sz="2000" b="0" i="0" u="sng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11" name="Picture 2" descr="C:\Users\xxx\Desktop\wawa\WARSZAWA\REKLAMA\Logo KSWP - pn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5" y="327171"/>
            <a:ext cx="918513" cy="491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0" y="116632"/>
            <a:ext cx="9144000" cy="6741368"/>
            <a:chOff x="-46" y="527"/>
            <a:chExt cx="11972" cy="7445"/>
          </a:xfrm>
        </p:grpSpPr>
        <p:pic>
          <p:nvPicPr>
            <p:cNvPr id="1034" name="Picture 10" descr="kapitał ludzk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" y="595"/>
              <a:ext cx="2639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1" descr="mazow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31" y="693"/>
              <a:ext cx="2621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13" descr="flaga ue z lewej strony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806" y="527"/>
              <a:ext cx="2986" cy="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14" descr="Paleta - prezentacja_edytowany-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-46" y="1601"/>
              <a:ext cx="11972" cy="6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ZABEZPIECZENIE SPŁATY POŻYCZKI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weksel </a:t>
            </a:r>
            <a:r>
              <a:rPr kumimoji="0" lang="pl-PL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in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blanco z deklaracjami wystawcy weksla i poręczycieli, </a:t>
            </a:r>
            <a:endParaRPr lang="pl-PL" sz="2000" dirty="0" smtClean="0">
              <a:latin typeface="Arial Narrow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poręczenie osób trzecich,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akt notarialny o dobrowolnym poddaniu się Pożyczkobiorcy i Poręczycieli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rygorowi egzekucji na podstawie art. 777 §1 </a:t>
            </a:r>
            <a:r>
              <a:rPr kumimoji="0" lang="pl-PL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pkt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5 k.p.c.,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poręczenie instytucji finansowych,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ustanowienie hipoteki, 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przewłaszczenie rzeczy ruchomych na zabezpieczenie wraz z polisą ubezpieczeniową i cesją,</a:t>
            </a:r>
            <a:r>
              <a:rPr lang="pl-PL" sz="2000" dirty="0" smtClean="0">
                <a:latin typeface="Arial Narrow" pitchFamily="34" charset="0"/>
              </a:rPr>
              <a:t> 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2000" dirty="0" smtClean="0">
                <a:latin typeface="Arial Narrow" pitchFamily="34" charset="0"/>
              </a:rPr>
              <a:t> zastaw rejestrowy, 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11" name="Picture 2" descr="C:\Users\xxx\Desktop\wawa\WARSZAWA\REKLAMA\Logo KSWP - pn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1965"/>
            <a:ext cx="918513" cy="50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0" y="116632"/>
            <a:ext cx="9144000" cy="6741368"/>
            <a:chOff x="-46" y="527"/>
            <a:chExt cx="11972" cy="7445"/>
          </a:xfrm>
        </p:grpSpPr>
        <p:pic>
          <p:nvPicPr>
            <p:cNvPr id="1034" name="Picture 10" descr="kapitał ludzk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" y="595"/>
              <a:ext cx="2639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1" descr="mazow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31" y="693"/>
              <a:ext cx="2621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13" descr="flaga ue z lewej strony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806" y="527"/>
              <a:ext cx="2986" cy="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14" descr="Paleta - prezentacja_edytowany-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-46" y="1601"/>
              <a:ext cx="11972" cy="6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Prostokąt 10"/>
          <p:cNvSpPr/>
          <p:nvPr/>
        </p:nvSpPr>
        <p:spPr>
          <a:xfrm>
            <a:off x="1547664" y="2204864"/>
            <a:ext cx="61206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l-PL" sz="2000" b="1" dirty="0" smtClean="0">
                <a:latin typeface="Arial Narrow" pitchFamily="34" charset="0"/>
              </a:rPr>
              <a:t>Biuro Projektu „Gotówka na start”</a:t>
            </a:r>
          </a:p>
          <a:p>
            <a:pPr>
              <a:buNone/>
            </a:pPr>
            <a:r>
              <a:rPr lang="pl-PL" sz="2000" dirty="0" smtClean="0">
                <a:latin typeface="Arial Narrow" pitchFamily="34" charset="0"/>
              </a:rPr>
              <a:t>ul. Staszica 3H, 26-500 Szydłowiec, tel. 48 617 13 49</a:t>
            </a:r>
          </a:p>
          <a:p>
            <a:pPr>
              <a:buNone/>
            </a:pPr>
            <a:r>
              <a:rPr lang="pl-PL" sz="2000" dirty="0" smtClean="0">
                <a:latin typeface="Arial Narrow" pitchFamily="34" charset="0"/>
              </a:rPr>
              <a:t>e-mail: </a:t>
            </a:r>
            <a:r>
              <a:rPr lang="pl-PL" sz="2000" dirty="0" err="1" smtClean="0">
                <a:latin typeface="Arial Narrow" pitchFamily="34" charset="0"/>
              </a:rPr>
              <a:t>szydlowiec@kswp.org.pl</a:t>
            </a:r>
            <a:endParaRPr lang="pl-PL" sz="2000" dirty="0" smtClean="0">
              <a:latin typeface="Arial Narrow" pitchFamily="34" charset="0"/>
            </a:endParaRPr>
          </a:p>
          <a:p>
            <a:pPr>
              <a:buNone/>
            </a:pPr>
            <a:endParaRPr lang="pl-PL" sz="2000" dirty="0" smtClean="0">
              <a:latin typeface="Arial Narrow" pitchFamily="34" charset="0"/>
            </a:endParaRPr>
          </a:p>
          <a:p>
            <a:pPr>
              <a:buNone/>
            </a:pPr>
            <a:endParaRPr lang="pl-PL" sz="2000" dirty="0" smtClean="0">
              <a:latin typeface="Arial Narrow" pitchFamily="34" charset="0"/>
            </a:endParaRPr>
          </a:p>
          <a:p>
            <a:pPr>
              <a:buNone/>
            </a:pPr>
            <a:r>
              <a:rPr lang="pl-PL" sz="2000" b="1" dirty="0" smtClean="0">
                <a:latin typeface="Arial Narrow" pitchFamily="34" charset="0"/>
              </a:rPr>
              <a:t>Punkt konsultacyjno - informacyjny w Warszawie</a:t>
            </a:r>
          </a:p>
          <a:p>
            <a:pPr>
              <a:buNone/>
            </a:pPr>
            <a:r>
              <a:rPr lang="pl-PL" sz="2000" dirty="0" smtClean="0">
                <a:latin typeface="Arial Narrow" pitchFamily="34" charset="0"/>
              </a:rPr>
              <a:t>ul. Żurawia 32/34 lok. 32, 00-515 Warszawa, tel. 22 521 06 51</a:t>
            </a:r>
          </a:p>
          <a:p>
            <a:pPr>
              <a:buNone/>
            </a:pPr>
            <a:r>
              <a:rPr lang="pl-PL" sz="2000" dirty="0" smtClean="0">
                <a:latin typeface="Arial Narrow" pitchFamily="34" charset="0"/>
              </a:rPr>
              <a:t>e-mail: </a:t>
            </a:r>
            <a:r>
              <a:rPr lang="pl-PL" sz="2000" dirty="0" err="1" smtClean="0">
                <a:latin typeface="Arial Narrow" pitchFamily="34" charset="0"/>
              </a:rPr>
              <a:t>warszawa@kswp.org.pl</a:t>
            </a:r>
            <a:endParaRPr lang="pl-PL" sz="2000" dirty="0" smtClean="0">
              <a:latin typeface="Arial Narrow" pitchFamily="34" charset="0"/>
            </a:endParaRPr>
          </a:p>
          <a:p>
            <a:pPr>
              <a:buNone/>
            </a:pPr>
            <a:endParaRPr lang="pl-PL" sz="2000" dirty="0" smtClean="0">
              <a:latin typeface="Arial Narrow" pitchFamily="34" charset="0"/>
            </a:endParaRPr>
          </a:p>
          <a:p>
            <a:pPr>
              <a:buNone/>
            </a:pPr>
            <a:endParaRPr lang="pl-PL" sz="2000" dirty="0">
              <a:latin typeface="Arial Narrow" pitchFamily="34" charset="0"/>
            </a:endParaRPr>
          </a:p>
        </p:txBody>
      </p:sp>
      <p:pic>
        <p:nvPicPr>
          <p:cNvPr id="12" name="Picture 2" descr="C:\Users\xxx\Desktop\wawa\WARSZAWA\REKLAMA\Logo KSWP - pn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1965"/>
            <a:ext cx="918513" cy="50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372</Words>
  <Application>Microsoft Office PowerPoint</Application>
  <PresentationFormat>Pokaz na ekranie (4:3)</PresentationFormat>
  <Paragraphs>85</Paragraphs>
  <Slides>10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Administrator</dc:creator>
  <cp:lastModifiedBy>xxx</cp:lastModifiedBy>
  <cp:revision>41</cp:revision>
  <dcterms:created xsi:type="dcterms:W3CDTF">2013-08-26T14:00:45Z</dcterms:created>
  <dcterms:modified xsi:type="dcterms:W3CDTF">2016-11-29T07:36:12Z</dcterms:modified>
</cp:coreProperties>
</file>